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7" r:id="rId5"/>
  </p:sldMasterIdLst>
  <p:notesMasterIdLst>
    <p:notesMasterId r:id="rId19"/>
  </p:notesMasterIdLst>
  <p:sldIdLst>
    <p:sldId id="272" r:id="rId6"/>
    <p:sldId id="258" r:id="rId7"/>
    <p:sldId id="260" r:id="rId8"/>
    <p:sldId id="261" r:id="rId9"/>
    <p:sldId id="262" r:id="rId10"/>
    <p:sldId id="263" r:id="rId11"/>
    <p:sldId id="264" r:id="rId12"/>
    <p:sldId id="265" r:id="rId13"/>
    <p:sldId id="266" r:id="rId14"/>
    <p:sldId id="267" r:id="rId15"/>
    <p:sldId id="268" r:id="rId16"/>
    <p:sldId id="269" r:id="rId17"/>
    <p:sldId id="273"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guide id="3" orient="horz" pos="139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53" autoAdjust="0"/>
    <p:restoredTop sz="85458" autoAdjust="0"/>
  </p:normalViewPr>
  <p:slideViewPr>
    <p:cSldViewPr snapToGrid="0" showGuides="1">
      <p:cViewPr varScale="1">
        <p:scale>
          <a:sx n="75" d="100"/>
          <a:sy n="75" d="100"/>
        </p:scale>
        <p:origin x="-120" y="-396"/>
      </p:cViewPr>
      <p:guideLst>
        <p:guide orient="horz" pos="2160"/>
        <p:guide orient="horz" pos="139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9BFD94-6C15-41EE-87A4-A87971440379}" type="datetimeFigureOut">
              <a:rPr lang="en-GB" smtClean="0"/>
              <a:pPr/>
              <a:t>01/12/2014</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CBD52F-95FF-43A3-B975-909E50C13C92}" type="slidenum">
              <a:rPr lang="en-GB" smtClean="0"/>
              <a:pPr/>
              <a:t>‹Nr.›</a:t>
            </a:fld>
            <a:endParaRPr lang="en-GB" dirty="0"/>
          </a:p>
        </p:txBody>
      </p:sp>
    </p:spTree>
    <p:extLst>
      <p:ext uri="{BB962C8B-B14F-4D97-AF65-F5344CB8AC3E}">
        <p14:creationId xmlns:p14="http://schemas.microsoft.com/office/powerpoint/2010/main" val="873368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1</a:t>
            </a:fld>
            <a:endParaRPr lang="en-GB"/>
          </a:p>
        </p:txBody>
      </p:sp>
    </p:spTree>
    <p:extLst>
      <p:ext uri="{BB962C8B-B14F-4D97-AF65-F5344CB8AC3E}">
        <p14:creationId xmlns:p14="http://schemas.microsoft.com/office/powerpoint/2010/main" val="40156082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A6A6824-9DD6-4828-8E52-1AD044680398}" type="slidenum">
              <a:rPr lang="en-GB" smtClean="0"/>
              <a:pPr/>
              <a:t>10</a:t>
            </a:fld>
            <a:endParaRPr lang="en-GB" dirty="0"/>
          </a:p>
        </p:txBody>
      </p:sp>
    </p:spTree>
    <p:extLst>
      <p:ext uri="{BB962C8B-B14F-4D97-AF65-F5344CB8AC3E}">
        <p14:creationId xmlns:p14="http://schemas.microsoft.com/office/powerpoint/2010/main" val="39032920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11</a:t>
            </a:fld>
            <a:endParaRPr lang="en-GB" dirty="0"/>
          </a:p>
        </p:txBody>
      </p:sp>
    </p:spTree>
    <p:extLst>
      <p:ext uri="{BB962C8B-B14F-4D97-AF65-F5344CB8AC3E}">
        <p14:creationId xmlns:p14="http://schemas.microsoft.com/office/powerpoint/2010/main" val="8904859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CCBD52F-95FF-43A3-B975-909E50C13C92}" type="slidenum">
              <a:rPr lang="en-GB" smtClean="0"/>
              <a:pPr/>
              <a:t>13</a:t>
            </a:fld>
            <a:endParaRPr lang="en-GB"/>
          </a:p>
        </p:txBody>
      </p:sp>
    </p:spTree>
    <p:extLst>
      <p:ext uri="{BB962C8B-B14F-4D97-AF65-F5344CB8AC3E}">
        <p14:creationId xmlns:p14="http://schemas.microsoft.com/office/powerpoint/2010/main" val="41696735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pPr/>
              <a:t>2</a:t>
            </a:fld>
            <a:endParaRPr lang="zh-TW" altLang="en-US"/>
          </a:p>
        </p:txBody>
      </p:sp>
    </p:spTree>
    <p:extLst>
      <p:ext uri="{BB962C8B-B14F-4D97-AF65-F5344CB8AC3E}">
        <p14:creationId xmlns:p14="http://schemas.microsoft.com/office/powerpoint/2010/main" val="11171377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dirty="0" smtClean="0"/>
              <a:t>Source d’informations</a:t>
            </a:r>
            <a:r>
              <a:rPr lang="fr-FR" baseline="0" noProof="0" dirty="0" smtClean="0"/>
              <a:t> : Règlement Bois de l'UE N° 995/2010 </a:t>
            </a:r>
            <a:endParaRPr lang="en-GB" dirty="0"/>
          </a:p>
        </p:txBody>
      </p:sp>
      <p:sp>
        <p:nvSpPr>
          <p:cNvPr id="4" name="Slide Number Placeholder 3"/>
          <p:cNvSpPr>
            <a:spLocks noGrp="1"/>
          </p:cNvSpPr>
          <p:nvPr>
            <p:ph type="sldNum" sz="quarter" idx="10"/>
          </p:nvPr>
        </p:nvSpPr>
        <p:spPr/>
        <p:txBody>
          <a:bodyPr/>
          <a:lstStyle/>
          <a:p>
            <a:fld id="{4A6A6824-9DD6-4828-8E52-1AD044680398}" type="slidenum">
              <a:rPr lang="en-GB" smtClean="0"/>
              <a:pPr/>
              <a:t>3</a:t>
            </a:fld>
            <a:endParaRPr lang="en-GB" dirty="0"/>
          </a:p>
        </p:txBody>
      </p:sp>
    </p:spTree>
    <p:extLst>
      <p:ext uri="{BB962C8B-B14F-4D97-AF65-F5344CB8AC3E}">
        <p14:creationId xmlns:p14="http://schemas.microsoft.com/office/powerpoint/2010/main" val="42165893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dirty="0" smtClean="0"/>
              <a:t>Source d’informations</a:t>
            </a:r>
            <a:r>
              <a:rPr lang="fr-FR" baseline="0" noProof="0" dirty="0" smtClean="0"/>
              <a:t> : règlement d’exécution du Règlement Bois de l’UE</a:t>
            </a:r>
            <a:endParaRPr lang="fr-FR" noProof="0" dirty="0"/>
          </a:p>
        </p:txBody>
      </p:sp>
      <p:sp>
        <p:nvSpPr>
          <p:cNvPr id="4" name="Slide Number Placeholder 3"/>
          <p:cNvSpPr>
            <a:spLocks noGrp="1"/>
          </p:cNvSpPr>
          <p:nvPr>
            <p:ph type="sldNum" sz="quarter" idx="10"/>
          </p:nvPr>
        </p:nvSpPr>
        <p:spPr/>
        <p:txBody>
          <a:bodyPr/>
          <a:lstStyle/>
          <a:p>
            <a:fld id="{4A6A6824-9DD6-4828-8E52-1AD044680398}" type="slidenum">
              <a:rPr lang="en-GB" smtClean="0"/>
              <a:pPr/>
              <a:t>4</a:t>
            </a:fld>
            <a:endParaRPr lang="en-GB" dirty="0"/>
          </a:p>
        </p:txBody>
      </p:sp>
    </p:spTree>
    <p:extLst>
      <p:ext uri="{BB962C8B-B14F-4D97-AF65-F5344CB8AC3E}">
        <p14:creationId xmlns:p14="http://schemas.microsoft.com/office/powerpoint/2010/main" val="1603809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dirty="0" smtClean="0"/>
              <a:t>Source d’informations</a:t>
            </a:r>
            <a:r>
              <a:rPr lang="fr-FR" baseline="0" noProof="0" dirty="0" smtClean="0"/>
              <a:t> : règlement d’exécution du Règlement Bois de l’UE</a:t>
            </a:r>
            <a:endParaRPr lang="fr-FR" noProof="0" dirty="0"/>
          </a:p>
        </p:txBody>
      </p:sp>
      <p:sp>
        <p:nvSpPr>
          <p:cNvPr id="4" name="Slide Number Placeholder 3"/>
          <p:cNvSpPr>
            <a:spLocks noGrp="1"/>
          </p:cNvSpPr>
          <p:nvPr>
            <p:ph type="sldNum" sz="quarter" idx="10"/>
          </p:nvPr>
        </p:nvSpPr>
        <p:spPr/>
        <p:txBody>
          <a:bodyPr/>
          <a:lstStyle/>
          <a:p>
            <a:fld id="{4A6A6824-9DD6-4828-8E52-1AD044680398}" type="slidenum">
              <a:rPr lang="en-GB" smtClean="0"/>
              <a:pPr/>
              <a:t>5</a:t>
            </a:fld>
            <a:endParaRPr lang="en-GB" dirty="0"/>
          </a:p>
        </p:txBody>
      </p:sp>
    </p:spTree>
    <p:extLst>
      <p:ext uri="{BB962C8B-B14F-4D97-AF65-F5344CB8AC3E}">
        <p14:creationId xmlns:p14="http://schemas.microsoft.com/office/powerpoint/2010/main" val="12623628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6</a:t>
            </a:fld>
            <a:endParaRPr lang="en-GB" dirty="0"/>
          </a:p>
        </p:txBody>
      </p:sp>
    </p:spTree>
    <p:extLst>
      <p:ext uri="{BB962C8B-B14F-4D97-AF65-F5344CB8AC3E}">
        <p14:creationId xmlns:p14="http://schemas.microsoft.com/office/powerpoint/2010/main" val="9409491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fr-FR" i="0" noProof="0" dirty="0" smtClean="0"/>
              <a:t>La disponibilité du</a:t>
            </a:r>
            <a:r>
              <a:rPr lang="fr-FR" i="0" baseline="0" noProof="0" dirty="0" smtClean="0"/>
              <a:t> bois légal vérifié ou des produits qui en sont dérivés est limitée dans la mesure où la majorité des forêts légalement vérifiées se trouve en Afrique, en Asie du Sud-Est et en Amérique du Sud. Ce bois se présente essentiellement sous forme de grumes et de bois scié, et une partie sous forme de panneaux, si bien qu’il s’agit de produits semi-transformés. Par ailleurs, de nombreuses entreprises légalement vérifiées considèrent cette situation comme un tremplin vers la certification des forêts, si bien qu’une fois qu’elles ont amélioré leur gestion forestière, elles recherchent une certification au lieu de renouveler leur statut d’entreprises légalement vérifiées.   </a:t>
            </a:r>
            <a:endParaRPr lang="fr-FR" i="0" noProof="0"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7</a:t>
            </a:fld>
            <a:endParaRPr lang="en-GB" dirty="0"/>
          </a:p>
        </p:txBody>
      </p:sp>
    </p:spTree>
    <p:extLst>
      <p:ext uri="{BB962C8B-B14F-4D97-AF65-F5344CB8AC3E}">
        <p14:creationId xmlns:p14="http://schemas.microsoft.com/office/powerpoint/2010/main" val="36106416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8</a:t>
            </a:fld>
            <a:endParaRPr lang="en-GB" dirty="0"/>
          </a:p>
        </p:txBody>
      </p:sp>
    </p:spTree>
    <p:extLst>
      <p:ext uri="{BB962C8B-B14F-4D97-AF65-F5344CB8AC3E}">
        <p14:creationId xmlns:p14="http://schemas.microsoft.com/office/powerpoint/2010/main" val="40070892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dirty="0" smtClean="0"/>
              <a:t>FSC et PEFC : les exigences légales en matière de procédures commerciales et douanières ne sont pas prises en compte dans leurs normes actuelles car cela va</a:t>
            </a:r>
            <a:r>
              <a:rPr lang="fr-FR" baseline="0" noProof="0" dirty="0" smtClean="0"/>
              <a:t> au-delà du niveau de la gestion forestière. Toutefois, cette question est prise en compte par le système.</a:t>
            </a:r>
            <a:endParaRPr lang="fr-FR" noProof="0" dirty="0"/>
          </a:p>
        </p:txBody>
      </p:sp>
      <p:sp>
        <p:nvSpPr>
          <p:cNvPr id="4" name="Slide Number Placeholder 3"/>
          <p:cNvSpPr>
            <a:spLocks noGrp="1"/>
          </p:cNvSpPr>
          <p:nvPr>
            <p:ph type="sldNum" sz="quarter" idx="10"/>
          </p:nvPr>
        </p:nvSpPr>
        <p:spPr/>
        <p:txBody>
          <a:bodyPr/>
          <a:lstStyle/>
          <a:p>
            <a:fld id="{4A6A6824-9DD6-4828-8E52-1AD044680398}" type="slidenum">
              <a:rPr lang="en-GB" smtClean="0"/>
              <a:pPr/>
              <a:t>9</a:t>
            </a:fld>
            <a:endParaRPr lang="en-GB" dirty="0"/>
          </a:p>
        </p:txBody>
      </p:sp>
    </p:spTree>
    <p:extLst>
      <p:ext uri="{BB962C8B-B14F-4D97-AF65-F5344CB8AC3E}">
        <p14:creationId xmlns:p14="http://schemas.microsoft.com/office/powerpoint/2010/main" val="33944166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pPr/>
              <a:t>01/12/2014</a:t>
            </a:fld>
            <a:endParaRPr lang="en-GB" dirty="0"/>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6" name="Slide Number Placeholder 5"/>
          <p:cNvSpPr>
            <a:spLocks noGrp="1"/>
          </p:cNvSpPr>
          <p:nvPr>
            <p:ph type="sldNum" sz="quarter" idx="12"/>
          </p:nvPr>
        </p:nvSpPr>
        <p:spPr/>
        <p:txBody>
          <a:bodyPr/>
          <a:lstStyle/>
          <a:p>
            <a:fld id="{358DAFE8-1C9A-4E30-8B03-C25BBFE13FC9}" type="slidenum">
              <a:rPr lang="en-GB" smtClean="0"/>
              <a:pPr/>
              <a:t>‹Nr.›</a:t>
            </a:fld>
            <a:endParaRPr lang="en-GB" dirty="0"/>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email">
            <a:extLst>
              <a:ext uri="{28A0092B-C50C-407E-A947-70E740481C1C}">
                <a14:useLocalDpi xmlns:a14="http://schemas.microsoft.com/office/drawing/2010/main"/>
              </a:ext>
            </a:extLst>
          </a:blip>
          <a:srcRect b="12729"/>
          <a:stretch/>
        </p:blipFill>
        <p:spPr>
          <a:xfrm>
            <a:off x="0" y="-1357755"/>
            <a:ext cx="12199172" cy="8406256"/>
          </a:xfrm>
          <a:prstGeom prst="rect">
            <a:avLst/>
          </a:prstGeom>
        </p:spPr>
      </p:pic>
    </p:spTree>
    <p:extLst>
      <p:ext uri="{BB962C8B-B14F-4D97-AF65-F5344CB8AC3E}">
        <p14:creationId xmlns:p14="http://schemas.microsoft.com/office/powerpoint/2010/main" val="104642305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dirty="0">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218498181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dirty="0">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258358297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dirty="0">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2175093743"/>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dirty="0">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806048460"/>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dirty="0">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862833167"/>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dirty="0">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285118667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dirty="0">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2190978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pPr/>
              <a:t>01/12/2014</a:t>
            </a:fld>
            <a:endParaRPr lang="en-GB" dirty="0"/>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6" name="Slide Number Placeholder 5"/>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333543306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pPr/>
              <a:t>01/12/2014</a:t>
            </a:fld>
            <a:endParaRPr lang="en-GB" dirty="0"/>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6" name="Slide Number Placeholder 5"/>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2649295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pPr/>
              <a:t>01/12/2014</a:t>
            </a:fld>
            <a:endParaRPr lang="en-GB" dirty="0"/>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7" name="Slide Number Placeholder 6"/>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373407258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pPr/>
              <a:t>01/12/2014</a:t>
            </a:fld>
            <a:endParaRPr lang="en-GB" dirty="0"/>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9" name="Slide Number Placeholder 8"/>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51424823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pPr/>
              <a:t>01/12/2014</a:t>
            </a:fld>
            <a:endParaRPr lang="en-GB" dirty="0"/>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5" name="Slide Number Placeholder 4"/>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31451366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pPr/>
              <a:t>01/12/2014</a:t>
            </a:fld>
            <a:endParaRPr lang="en-GB" dirty="0"/>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4" name="Slide Number Placeholder 3"/>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126181672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pPr/>
              <a:t>01/12/2014</a:t>
            </a:fld>
            <a:endParaRPr lang="en-GB" dirty="0"/>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7" name="Slide Number Placeholder 6"/>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138834261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dirty="0">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113376436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image" Target="../media/image3.jpeg"/><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pPr/>
              <a:t>01/12/2014</a:t>
            </a:fld>
            <a:endParaRPr lang="en-GB" dirty="0"/>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pPr/>
              <a:t>‹Nr.›</a:t>
            </a:fld>
            <a:endParaRPr lang="en-GB" dirty="0"/>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email">
            <a:extLst>
              <a:ext uri="{28A0092B-C50C-407E-A947-70E740481C1C}">
                <a14:useLocalDpi xmlns:a14="http://schemas.microsoft.com/office/drawing/2010/main"/>
              </a:ext>
            </a:extLst>
          </a:blip>
          <a:srcRect t="31820" b="39228"/>
          <a:stretch/>
        </p:blipFill>
        <p:spPr>
          <a:xfrm>
            <a:off x="4519" y="-29029"/>
            <a:ext cx="12187481" cy="1438279"/>
          </a:xfrm>
          <a:prstGeom prst="rect">
            <a:avLst/>
          </a:prstGeom>
        </p:spPr>
      </p:pic>
    </p:spTree>
    <p:extLst>
      <p:ext uri="{BB962C8B-B14F-4D97-AF65-F5344CB8AC3E}">
        <p14:creationId xmlns:p14="http://schemas.microsoft.com/office/powerpoint/2010/main" val="2563307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01/12/2014</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1240515103"/>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hyperlink" Target="mailto:forests@giz.de"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ec.europa.eu/environment/forests/pdf/Final%20Guidance%20document.pdf"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ec.europa.eu/environment/eutr2013/faq/index_en.htm"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ettf.info/third-party-schemes-tested-against-eutr"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FR" dirty="0" smtClean="0"/>
              <a:t>Important : mentions légales – VEUILLEZ LIRE CE QUI SUIT</a:t>
            </a:r>
            <a:endParaRPr lang="fr-FR" dirty="0"/>
          </a:p>
        </p:txBody>
      </p:sp>
      <p:sp>
        <p:nvSpPr>
          <p:cNvPr id="3" name="Inhaltsplatzhalter 2"/>
          <p:cNvSpPr>
            <a:spLocks noGrp="1"/>
          </p:cNvSpPr>
          <p:nvPr>
            <p:ph idx="1"/>
          </p:nvPr>
        </p:nvSpPr>
        <p:spPr>
          <a:xfrm>
            <a:off x="343347" y="2220517"/>
            <a:ext cx="11419161" cy="4275976"/>
          </a:xfrm>
        </p:spPr>
        <p:txBody>
          <a:bodyPr>
            <a:normAutofit/>
          </a:bodyPr>
          <a:lstStyle/>
          <a:p>
            <a:r>
              <a:rPr lang="fr-FR" sz="2000" dirty="0" smtClean="0"/>
              <a:t>Ce document de formation a été élaboré par The </a:t>
            </a:r>
            <a:r>
              <a:rPr lang="fr-FR" sz="2000" dirty="0" err="1" smtClean="0"/>
              <a:t>Proforest</a:t>
            </a:r>
            <a:r>
              <a:rPr lang="fr-FR" sz="2000" dirty="0" smtClean="0"/>
              <a:t> Initiative à la demande de la GIZ. Il a été financé par le ministère fédéral allemand de la Coopération économique et du Développement (BMZ). </a:t>
            </a:r>
          </a:p>
          <a:p>
            <a:r>
              <a:rPr lang="fr-FR" sz="2000" dirty="0" smtClean="0"/>
              <a:t>L’utilisation de ce document de formation ou de certaines de ses parties n’est autorisée qu’à des fins non commerciales. Vous pouvez modifier le document en fonction de vos besoins, à condition de ne pas déformer ou dénaturer ses messages clés et son contenu. </a:t>
            </a:r>
          </a:p>
          <a:p>
            <a:r>
              <a:rPr lang="fr-FR" sz="2000" dirty="0" smtClean="0"/>
              <a:t>Les auteurs assument la responsabilité des omissions, des inexactitudes ou des points de vue exprimés dans ce document. Ces points de vue ne reflètent pas nécessairement ceux du BMZ ou de la GIZ.</a:t>
            </a:r>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05321" y="4877387"/>
            <a:ext cx="2981879" cy="1661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Inhaltsplatzhalter 2"/>
          <p:cNvSpPr txBox="1">
            <a:spLocks/>
          </p:cNvSpPr>
          <p:nvPr/>
        </p:nvSpPr>
        <p:spPr>
          <a:xfrm>
            <a:off x="343348" y="4572000"/>
            <a:ext cx="8426579" cy="19673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Times New Roman" panose="02020603050405020304" pitchFamily="18"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Times New Roman" panose="02020603050405020304" pitchFamily="18"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2000" dirty="0" smtClean="0"/>
              <a:t>Cette diapositive a un caractère purement informatif ; elle peut être supprimée pour la formation.</a:t>
            </a:r>
          </a:p>
          <a:p>
            <a:r>
              <a:rPr lang="fr-FR" sz="2000" dirty="0" smtClean="0"/>
              <a:t>Si vous décidez d’utiliser cette formation, nous vous serions reconnaissants de nous en informer en contactant </a:t>
            </a:r>
            <a:r>
              <a:rPr lang="fr-FR" sz="2000" dirty="0" smtClean="0">
                <a:hlinkClick r:id="rId4"/>
              </a:rPr>
              <a:t>forests@giz.de</a:t>
            </a:r>
            <a:r>
              <a:rPr lang="fr-FR" sz="2000" dirty="0" smtClean="0"/>
              <a:t>. </a:t>
            </a:r>
          </a:p>
        </p:txBody>
      </p:sp>
    </p:spTree>
    <p:extLst>
      <p:ext uri="{BB962C8B-B14F-4D97-AF65-F5344CB8AC3E}">
        <p14:creationId xmlns:p14="http://schemas.microsoft.com/office/powerpoint/2010/main" val="6820421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0999" y="1208315"/>
            <a:ext cx="10441075" cy="1143000"/>
          </a:xfrm>
        </p:spPr>
        <p:txBody>
          <a:bodyPr>
            <a:normAutofit/>
          </a:bodyPr>
          <a:lstStyle/>
          <a:p>
            <a:r>
              <a:rPr lang="fr-FR" altLang="zh-TW" dirty="0" smtClean="0">
                <a:solidFill>
                  <a:srgbClr val="006600"/>
                </a:solidFill>
              </a:rPr>
              <a:t>Détails concernant les systèmes de vérification de la légalité</a:t>
            </a:r>
            <a:endParaRPr lang="fr-FR" altLang="zh-TW" dirty="0">
              <a:solidFill>
                <a:srgbClr val="006600"/>
              </a:solidFill>
            </a:endParaRPr>
          </a:p>
        </p:txBody>
      </p:sp>
      <p:sp>
        <p:nvSpPr>
          <p:cNvPr id="3" name="Content Placeholder 2"/>
          <p:cNvSpPr>
            <a:spLocks noGrp="1"/>
          </p:cNvSpPr>
          <p:nvPr>
            <p:ph idx="1"/>
          </p:nvPr>
        </p:nvSpPr>
        <p:spPr>
          <a:xfrm>
            <a:off x="381000" y="2121281"/>
            <a:ext cx="7214616" cy="4525963"/>
          </a:xfrm>
        </p:spPr>
        <p:txBody>
          <a:bodyPr>
            <a:normAutofit/>
          </a:bodyPr>
          <a:lstStyle/>
          <a:p>
            <a:r>
              <a:rPr lang="fr-FR" altLang="zh-TW" dirty="0" smtClean="0"/>
              <a:t>Aucun système de vérification de la légalité n’est accrédité mais de nombreux propriétaires de systèmes de vérification sont des organismes de certification qui sont accrédités par le </a:t>
            </a:r>
            <a:r>
              <a:rPr lang="fr-FR" altLang="zh-TW" dirty="0"/>
              <a:t>FSC® </a:t>
            </a:r>
            <a:r>
              <a:rPr lang="fr-FR" altLang="zh-TW" dirty="0" smtClean="0"/>
              <a:t>et/ou le PEFC pour les évaluations de certification des forêts.</a:t>
            </a:r>
          </a:p>
          <a:p>
            <a:r>
              <a:rPr lang="fr-FR" altLang="zh-TW" dirty="0" smtClean="0"/>
              <a:t>Certains systèmes (GFS et BV) autorisent le mélange d’autres bois susceptibles de ne pas répondre aux exigences légales. </a:t>
            </a:r>
            <a:endParaRPr lang="fr-FR" altLang="zh-TW"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10</a:t>
            </a:fld>
            <a:endParaRPr lang="zh-TW" altLang="en-US"/>
          </a:p>
        </p:txBody>
      </p:sp>
      <p:pic>
        <p:nvPicPr>
          <p:cNvPr id="5" name="Picture 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715250" y="2206625"/>
            <a:ext cx="4476750" cy="3352800"/>
          </a:xfrm>
          <a:prstGeom prst="rect">
            <a:avLst/>
          </a:prstGeom>
        </p:spPr>
      </p:pic>
    </p:spTree>
    <p:extLst>
      <p:ext uri="{BB962C8B-B14F-4D97-AF65-F5344CB8AC3E}">
        <p14:creationId xmlns:p14="http://schemas.microsoft.com/office/powerpoint/2010/main" val="7381296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3348" y="2206625"/>
            <a:ext cx="11505304" cy="3691443"/>
          </a:xfrm>
        </p:spPr>
        <p:txBody>
          <a:bodyPr>
            <a:normAutofit fontScale="92500" lnSpcReduction="10000"/>
          </a:bodyPr>
          <a:lstStyle/>
          <a:p>
            <a:r>
              <a:rPr lang="fr-FR" dirty="0" smtClean="0"/>
              <a:t>Pour évaluer la crédibilité d’un système de vérification tierce partie, les opérateurs peuvent se poser les questions suivantes (non exhaustives) :</a:t>
            </a:r>
          </a:p>
          <a:p>
            <a:pPr lvl="1">
              <a:buFont typeface="Wingdings" panose="05000000000000000000" pitchFamily="2" charset="2"/>
              <a:buChar char="§"/>
            </a:pPr>
            <a:r>
              <a:rPr lang="fr-FR" dirty="0" smtClean="0"/>
              <a:t>Toutes les exigences du Règlement Bois de l'UE sont-elles satisfaites ? </a:t>
            </a:r>
          </a:p>
          <a:p>
            <a:pPr lvl="1">
              <a:buFont typeface="Wingdings" panose="05000000000000000000" pitchFamily="2" charset="2"/>
              <a:buChar char="§"/>
            </a:pPr>
            <a:r>
              <a:rPr lang="fr-FR" dirty="0" smtClean="0"/>
              <a:t>Les systèmes de certification ou autres systèmes de vérification tierce partie sont-ils conformes avec les normes internationales ou européennes (par ex. les guides ISO, codes ISEAL pertinents) ? </a:t>
            </a:r>
          </a:p>
          <a:p>
            <a:pPr lvl="1">
              <a:buFont typeface="Wingdings" panose="05000000000000000000" pitchFamily="2" charset="2"/>
              <a:buChar char="§"/>
            </a:pPr>
            <a:r>
              <a:rPr lang="fr-FR" dirty="0" smtClean="0"/>
              <a:t>Existe-t-il des rapports dignes de foi sur d’éventuels problèmes ou lacunes des systèmes de vérification tierce partie dans les pays d’où le bois ou les produits dérivés du bois sont importés ?</a:t>
            </a:r>
          </a:p>
          <a:p>
            <a:pPr lvl="1">
              <a:buFont typeface="Wingdings" panose="05000000000000000000" pitchFamily="2" charset="2"/>
              <a:buChar char="§"/>
            </a:pPr>
            <a:r>
              <a:rPr lang="fr-FR" dirty="0" smtClean="0"/>
              <a:t>Les tierces parties qui effectuent les contrôles et les vérifications sont-elles des organisations indépendantes accréditées ?</a:t>
            </a:r>
            <a:endParaRPr lang="fr-FR" dirty="0"/>
          </a:p>
        </p:txBody>
      </p:sp>
      <p:sp>
        <p:nvSpPr>
          <p:cNvPr id="4" name="TextBox 3"/>
          <p:cNvSpPr txBox="1"/>
          <p:nvPr/>
        </p:nvSpPr>
        <p:spPr>
          <a:xfrm>
            <a:off x="450590" y="6072624"/>
            <a:ext cx="7715510" cy="523220"/>
          </a:xfrm>
          <a:prstGeom prst="rect">
            <a:avLst/>
          </a:prstGeom>
          <a:noFill/>
        </p:spPr>
        <p:txBody>
          <a:bodyPr wrap="square" rtlCol="0">
            <a:spAutoFit/>
          </a:bodyPr>
          <a:lstStyle/>
          <a:p>
            <a:r>
              <a:rPr lang="fr-FR" altLang="zh-TW" sz="1400" dirty="0" smtClean="0"/>
              <a:t>Source : Document d’orientation de la Commission européenne sur le Règlement Bois de l’UE </a:t>
            </a:r>
            <a:endParaRPr lang="fr-FR" altLang="zh-TW" sz="1400" dirty="0" smtClean="0"/>
          </a:p>
          <a:p>
            <a:r>
              <a:rPr lang="fr-FR" sz="1400" dirty="0" smtClean="0">
                <a:hlinkClick r:id="rId3"/>
              </a:rPr>
              <a:t>http </a:t>
            </a:r>
            <a:r>
              <a:rPr lang="fr-FR" sz="1400" dirty="0" smtClean="0">
                <a:hlinkClick r:id="rId3"/>
              </a:rPr>
              <a:t>://ec.europa.eu/environment/forests/pdf/Final%20Guidance%20document.pdf</a:t>
            </a:r>
            <a:r>
              <a:rPr lang="fr-FR" sz="1400" dirty="0" smtClean="0"/>
              <a:t> </a:t>
            </a:r>
            <a:endParaRPr lang="fr-FR" altLang="zh-TW" sz="1400" dirty="0"/>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pPr/>
              <a:t>11</a:t>
            </a:fld>
            <a:endParaRPr lang="zh-TW" altLang="en-US"/>
          </a:p>
        </p:txBody>
      </p:sp>
      <p:sp>
        <p:nvSpPr>
          <p:cNvPr id="7" name="Title 1"/>
          <p:cNvSpPr>
            <a:spLocks noGrp="1"/>
          </p:cNvSpPr>
          <p:nvPr>
            <p:ph type="title"/>
          </p:nvPr>
        </p:nvSpPr>
        <p:spPr>
          <a:xfrm>
            <a:off x="380999" y="1208315"/>
            <a:ext cx="8803193" cy="1143000"/>
          </a:xfrm>
        </p:spPr>
        <p:txBody>
          <a:bodyPr>
            <a:normAutofit/>
          </a:bodyPr>
          <a:lstStyle/>
          <a:p>
            <a:r>
              <a:rPr lang="fr-FR" altLang="zh-TW" dirty="0" smtClean="0">
                <a:solidFill>
                  <a:srgbClr val="006600"/>
                </a:solidFill>
              </a:rPr>
              <a:t>Rôle des systèmes de légalité et de certification (1/2)</a:t>
            </a:r>
            <a:endParaRPr lang="fr-FR" altLang="zh-TW" dirty="0">
              <a:solidFill>
                <a:srgbClr val="006600"/>
              </a:solidFill>
            </a:endParaRPr>
          </a:p>
        </p:txBody>
      </p:sp>
    </p:spTree>
    <p:extLst>
      <p:ext uri="{BB962C8B-B14F-4D97-AF65-F5344CB8AC3E}">
        <p14:creationId xmlns:p14="http://schemas.microsoft.com/office/powerpoint/2010/main" val="14386577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348" y="1178152"/>
            <a:ext cx="9290509" cy="1143000"/>
          </a:xfrm>
        </p:spPr>
        <p:txBody>
          <a:bodyPr>
            <a:normAutofit/>
          </a:bodyPr>
          <a:lstStyle/>
          <a:p>
            <a:r>
              <a:rPr lang="fr-FR" altLang="zh-TW" dirty="0" smtClean="0">
                <a:solidFill>
                  <a:srgbClr val="006600"/>
                </a:solidFill>
              </a:rPr>
              <a:t>Rôle des systèmes de légalité et de certification </a:t>
            </a:r>
            <a:r>
              <a:rPr lang="en-GB" dirty="0" smtClean="0">
                <a:solidFill>
                  <a:srgbClr val="006600"/>
                </a:solidFill>
              </a:rPr>
              <a:t>(2/2)</a:t>
            </a:r>
            <a:endParaRPr lang="en-GB" dirty="0">
              <a:solidFill>
                <a:srgbClr val="006600"/>
              </a:solidFill>
            </a:endParaRPr>
          </a:p>
        </p:txBody>
      </p:sp>
      <p:sp>
        <p:nvSpPr>
          <p:cNvPr id="3" name="Content Placeholder 2"/>
          <p:cNvSpPr>
            <a:spLocks noGrp="1"/>
          </p:cNvSpPr>
          <p:nvPr>
            <p:ph idx="1"/>
          </p:nvPr>
        </p:nvSpPr>
        <p:spPr/>
        <p:txBody>
          <a:bodyPr>
            <a:normAutofit/>
          </a:bodyPr>
          <a:lstStyle/>
          <a:p>
            <a:r>
              <a:rPr lang="fr-FR" sz="2400" dirty="0" smtClean="0"/>
              <a:t>Pour dire les choses simplement, lorsqu’ils évaluent le risque d’un produit, les opérateurs doivent chercher à savoir, entre autres, si le produit est certifié (par ex. par </a:t>
            </a:r>
            <a:r>
              <a:rPr lang="fr-FR" sz="2400" dirty="0"/>
              <a:t>FSC®/PEFC</a:t>
            </a:r>
            <a:r>
              <a:rPr lang="fr-FR" sz="2400" dirty="0" smtClean="0"/>
              <a:t>) ou légalement vérifié (par ex. vérification de la conformité légale VLC). En pratique, </a:t>
            </a:r>
            <a:r>
              <a:rPr lang="fr-FR" sz="2400" dirty="0" smtClean="0">
                <a:solidFill>
                  <a:srgbClr val="008000"/>
                </a:solidFill>
              </a:rPr>
              <a:t>les opérateurs peuvent considérer que les produits certifiés de manière crédible ou légalement vérifiés présentent un risque négligeable d’être illégaux</a:t>
            </a:r>
            <a:r>
              <a:rPr lang="fr-FR" sz="2400" dirty="0" smtClean="0"/>
              <a:t>  ; c’est-à-dire qu’ils peuvent être mis sur le marché sans mesures supplémentaires d’atténuation du risque, sous réserve que le reste des informations recueillies et les réponses aux questions d’évaluation du risque ne soient pas en contradiction avec cette conclusion</a:t>
            </a:r>
            <a:r>
              <a:rPr lang="fr-FR" sz="2400" dirty="0" smtClean="0"/>
              <a:t>.</a:t>
            </a:r>
            <a:endParaRPr lang="fr-FR" sz="2400" dirty="0" smtClean="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12</a:t>
            </a:fld>
            <a:endParaRPr lang="zh-TW" altLang="en-US"/>
          </a:p>
        </p:txBody>
      </p:sp>
      <p:sp>
        <p:nvSpPr>
          <p:cNvPr id="5" name="Textfeld 4"/>
          <p:cNvSpPr txBox="1"/>
          <p:nvPr/>
        </p:nvSpPr>
        <p:spPr>
          <a:xfrm>
            <a:off x="431800" y="6090910"/>
            <a:ext cx="6629400" cy="523220"/>
          </a:xfrm>
          <a:prstGeom prst="rect">
            <a:avLst/>
          </a:prstGeom>
          <a:noFill/>
        </p:spPr>
        <p:txBody>
          <a:bodyPr wrap="square" rtlCol="0">
            <a:spAutoFit/>
          </a:bodyPr>
          <a:lstStyle/>
          <a:p>
            <a:r>
              <a:rPr lang="fr-FR" sz="1400" dirty="0" smtClean="0">
                <a:solidFill>
                  <a:prstClr val="black"/>
                </a:solidFill>
                <a:cs typeface="Times New Roman" panose="02020603050405020304" pitchFamily="18" charset="0"/>
              </a:rPr>
              <a:t>Source </a:t>
            </a:r>
            <a:r>
              <a:rPr lang="fr-FR" sz="1400" dirty="0">
                <a:solidFill>
                  <a:prstClr val="black"/>
                </a:solidFill>
                <a:cs typeface="Times New Roman" panose="02020603050405020304" pitchFamily="18" charset="0"/>
              </a:rPr>
              <a:t>: Commission européenne, site web de la DG Environnement, FAQ :  </a:t>
            </a:r>
            <a:endParaRPr lang="fr-FR" sz="1400" dirty="0" smtClean="0">
              <a:solidFill>
                <a:prstClr val="black"/>
              </a:solidFill>
              <a:cs typeface="Times New Roman" panose="02020603050405020304" pitchFamily="18" charset="0"/>
            </a:endParaRPr>
          </a:p>
          <a:p>
            <a:r>
              <a:rPr lang="fr-FR" sz="1400" dirty="0" smtClean="0">
                <a:solidFill>
                  <a:prstClr val="black"/>
                </a:solidFill>
                <a:cs typeface="Times New Roman" panose="02020603050405020304" pitchFamily="18" charset="0"/>
                <a:hlinkClick r:id="rId2"/>
              </a:rPr>
              <a:t>http </a:t>
            </a:r>
            <a:r>
              <a:rPr lang="fr-FR" sz="1400" dirty="0">
                <a:solidFill>
                  <a:prstClr val="black"/>
                </a:solidFill>
                <a:cs typeface="Times New Roman" panose="02020603050405020304" pitchFamily="18" charset="0"/>
                <a:hlinkClick r:id="rId2"/>
              </a:rPr>
              <a:t>://ec.europa.eu/</a:t>
            </a:r>
            <a:r>
              <a:rPr lang="fr-FR" sz="1400" dirty="0" err="1">
                <a:solidFill>
                  <a:prstClr val="black"/>
                </a:solidFill>
                <a:cs typeface="Times New Roman" panose="02020603050405020304" pitchFamily="18" charset="0"/>
                <a:hlinkClick r:id="rId2"/>
              </a:rPr>
              <a:t>environment</a:t>
            </a:r>
            <a:r>
              <a:rPr lang="fr-FR" sz="1400" dirty="0">
                <a:solidFill>
                  <a:prstClr val="black"/>
                </a:solidFill>
                <a:cs typeface="Times New Roman" panose="02020603050405020304" pitchFamily="18" charset="0"/>
                <a:hlinkClick r:id="rId2"/>
              </a:rPr>
              <a:t>/eutr2013/</a:t>
            </a:r>
            <a:r>
              <a:rPr lang="fr-FR" sz="1400" dirty="0" err="1">
                <a:solidFill>
                  <a:prstClr val="black"/>
                </a:solidFill>
                <a:cs typeface="Times New Roman" panose="02020603050405020304" pitchFamily="18" charset="0"/>
                <a:hlinkClick r:id="rId2"/>
              </a:rPr>
              <a:t>faq</a:t>
            </a:r>
            <a:r>
              <a:rPr lang="fr-FR" sz="1400" dirty="0">
                <a:solidFill>
                  <a:prstClr val="black"/>
                </a:solidFill>
                <a:cs typeface="Times New Roman" panose="02020603050405020304" pitchFamily="18" charset="0"/>
                <a:hlinkClick r:id="rId2"/>
              </a:rPr>
              <a:t>/index_en.htm</a:t>
            </a:r>
            <a:r>
              <a:rPr lang="fr-FR" sz="1400" dirty="0">
                <a:solidFill>
                  <a:prstClr val="black"/>
                </a:solidFill>
                <a:cs typeface="Times New Roman" panose="02020603050405020304" pitchFamily="18" charset="0"/>
              </a:rPr>
              <a:t> </a:t>
            </a:r>
            <a:endParaRPr lang="de-DE" dirty="0"/>
          </a:p>
        </p:txBody>
      </p:sp>
    </p:spTree>
    <p:extLst>
      <p:ext uri="{BB962C8B-B14F-4D97-AF65-F5344CB8AC3E}">
        <p14:creationId xmlns:p14="http://schemas.microsoft.com/office/powerpoint/2010/main" val="4117898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1" y="180221"/>
            <a:ext cx="12191999" cy="160882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sp>
        <p:nvSpPr>
          <p:cNvPr id="3" name="Untertitel 2"/>
          <p:cNvSpPr>
            <a:spLocks noGrp="1"/>
          </p:cNvSpPr>
          <p:nvPr>
            <p:ph type="subTitle" idx="1"/>
          </p:nvPr>
        </p:nvSpPr>
        <p:spPr>
          <a:xfrm>
            <a:off x="503584" y="1898073"/>
            <a:ext cx="11360429" cy="1792358"/>
          </a:xfrm>
        </p:spPr>
        <p:txBody>
          <a:bodyPr>
            <a:normAutofit/>
          </a:bodyPr>
          <a:lstStyle/>
          <a:p>
            <a:r>
              <a:rPr lang="fr-FR" sz="2200" dirty="0" smtClean="0">
                <a:cs typeface="Times New Roman" panose="02020603050405020304" pitchFamily="18" charset="0"/>
              </a:rPr>
              <a:t>Les omissions, inexactitudes ou points de vue exprimés dans ce document ne reflètent pas nécessairement les points de vue du BMZ. Par ailleurs, des modifications ont pu être apportées au document initial par les responsables de cette formation. </a:t>
            </a:r>
          </a:p>
          <a:p>
            <a:r>
              <a:rPr lang="fr-FR" sz="2200" dirty="0" smtClean="0">
                <a:cs typeface="Times New Roman" panose="02020603050405020304" pitchFamily="18" charset="0"/>
              </a:rPr>
              <a:t>Le document peut être téléchargé à l’adresse </a:t>
            </a:r>
            <a:r>
              <a:rPr lang="fr-FR" sz="2200" dirty="0" smtClean="0">
                <a:solidFill>
                  <a:srgbClr val="C00000"/>
                </a:solidFill>
                <a:cs typeface="Times New Roman" panose="02020603050405020304" pitchFamily="18" charset="0"/>
              </a:rPr>
              <a:t>http://capacity4dev.ec.europa.eu/public-flegt/documents ?</a:t>
            </a:r>
            <a:r>
              <a:rPr lang="fr-FR" sz="2200" dirty="0" err="1" smtClean="0">
                <a:solidFill>
                  <a:srgbClr val="C00000"/>
                </a:solidFill>
                <a:cs typeface="Times New Roman" panose="02020603050405020304" pitchFamily="18" charset="0"/>
              </a:rPr>
              <a:t>gterm</a:t>
            </a:r>
            <a:r>
              <a:rPr lang="fr-FR" sz="2200" dirty="0" smtClean="0">
                <a:solidFill>
                  <a:srgbClr val="C00000"/>
                </a:solidFill>
                <a:cs typeface="Times New Roman" panose="02020603050405020304" pitchFamily="18" charset="0"/>
              </a:rPr>
              <a:t>[0]=2144</a:t>
            </a:r>
            <a:r>
              <a:rPr lang="fr-FR" sz="2200" dirty="0" smtClean="0">
                <a:cs typeface="Times New Roman" panose="02020603050405020304" pitchFamily="18" charset="0"/>
              </a:rPr>
              <a:t>.</a:t>
            </a:r>
            <a:endParaRPr lang="fr-FR" sz="2200" dirty="0"/>
          </a:p>
        </p:txBody>
      </p:sp>
      <p:sp>
        <p:nvSpPr>
          <p:cNvPr id="4" name="Textfeld 3"/>
          <p:cNvSpPr txBox="1"/>
          <p:nvPr/>
        </p:nvSpPr>
        <p:spPr>
          <a:xfrm>
            <a:off x="503584" y="619275"/>
            <a:ext cx="9263270" cy="769441"/>
          </a:xfrm>
          <a:prstGeom prst="rect">
            <a:avLst/>
          </a:prstGeom>
          <a:solidFill>
            <a:schemeClr val="bg1"/>
          </a:solidFill>
        </p:spPr>
        <p:txBody>
          <a:bodyPr wrap="square" rtlCol="0">
            <a:spAutoFit/>
          </a:bodyPr>
          <a:lstStyle/>
          <a:p>
            <a:r>
              <a:rPr lang="fr-FR" sz="2200" dirty="0" smtClean="0">
                <a:cs typeface="Times New Roman" panose="02020603050405020304" pitchFamily="18" charset="0"/>
              </a:rPr>
              <a:t>L’élaboration de ce matériel de formation a été financée par le ministère  fédéral allemand de la Coopération économique et du Développement (BMZ)</a:t>
            </a:r>
          </a:p>
        </p:txBody>
      </p:sp>
      <p:pic>
        <p:nvPicPr>
          <p:cNvPr id="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74089" y="339245"/>
            <a:ext cx="2385389" cy="1329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liennummernplatzhalter 1"/>
          <p:cNvSpPr>
            <a:spLocks noGrp="1"/>
          </p:cNvSpPr>
          <p:nvPr>
            <p:ph type="sldNum" sz="quarter" idx="12"/>
          </p:nvPr>
        </p:nvSpPr>
        <p:spPr/>
        <p:txBody>
          <a:bodyPr/>
          <a:lstStyle/>
          <a:p>
            <a:fld id="{358DAFE8-1C9A-4E30-8B03-C25BBFE13FC9}" type="slidenum">
              <a:rPr lang="en-GB" smtClean="0"/>
              <a:pPr/>
              <a:t>13</a:t>
            </a:fld>
            <a:endParaRPr lang="en-GB"/>
          </a:p>
        </p:txBody>
      </p:sp>
    </p:spTree>
    <p:extLst>
      <p:ext uri="{BB962C8B-B14F-4D97-AF65-F5344CB8AC3E}">
        <p14:creationId xmlns:p14="http://schemas.microsoft.com/office/powerpoint/2010/main" val="5412212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3844" y="584225"/>
            <a:ext cx="11412327" cy="879475"/>
          </a:xfrm>
        </p:spPr>
        <p:txBody>
          <a:bodyPr>
            <a:noAutofit/>
          </a:bodyPr>
          <a:lstStyle/>
          <a:p>
            <a:r>
              <a:rPr lang="fr-FR" altLang="zh-TW" b="1" dirty="0" smtClean="0">
                <a:solidFill>
                  <a:srgbClr val="006600"/>
                </a:solidFill>
                <a:latin typeface="+mn-lt"/>
                <a:cs typeface="Arial" panose="020B0604020202020204" pitchFamily="34" charset="0"/>
              </a:rPr>
              <a:t>Règlement Bois de l'UE – Formation des formateurs</a:t>
            </a:r>
            <a:endParaRPr lang="fr-FR" altLang="zh-TW" b="1" dirty="0">
              <a:solidFill>
                <a:srgbClr val="006600"/>
              </a:solidFill>
              <a:latin typeface="+mn-lt"/>
              <a:cs typeface="Arial" panose="020B0604020202020204" pitchFamily="34" charset="0"/>
            </a:endParaRPr>
          </a:p>
        </p:txBody>
      </p:sp>
      <p:sp>
        <p:nvSpPr>
          <p:cNvPr id="3" name="Subtitle 2"/>
          <p:cNvSpPr>
            <a:spLocks noGrp="1"/>
          </p:cNvSpPr>
          <p:nvPr>
            <p:ph type="subTitle" idx="1"/>
          </p:nvPr>
        </p:nvSpPr>
        <p:spPr>
          <a:xfrm>
            <a:off x="953844" y="1633664"/>
            <a:ext cx="9144000" cy="1655762"/>
          </a:xfrm>
        </p:spPr>
        <p:txBody>
          <a:bodyPr>
            <a:normAutofit/>
          </a:bodyPr>
          <a:lstStyle/>
          <a:p>
            <a:r>
              <a:rPr lang="fr-FR" altLang="zh-TW" sz="2800" dirty="0" smtClean="0"/>
              <a:t>Rôle de la certification et des systèmes de vérification de la légalité</a:t>
            </a:r>
            <a:endParaRPr lang="fr-FR" altLang="zh-TW" sz="2800"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pPr/>
              <a:t>2</a:t>
            </a:fld>
            <a:endParaRPr lang="zh-TW" altLang="en-US"/>
          </a:p>
        </p:txBody>
      </p:sp>
      <p:cxnSp>
        <p:nvCxnSpPr>
          <p:cNvPr id="6" name="Straight Connector 5"/>
          <p:cNvCxnSpPr/>
          <p:nvPr/>
        </p:nvCxnSpPr>
        <p:spPr>
          <a:xfrm>
            <a:off x="1066800" y="1463700"/>
            <a:ext cx="111252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90034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3" y="1191096"/>
            <a:ext cx="8229600" cy="1143000"/>
          </a:xfrm>
        </p:spPr>
        <p:txBody>
          <a:bodyPr/>
          <a:lstStyle/>
          <a:p>
            <a:r>
              <a:rPr lang="fr-FR" dirty="0" smtClean="0">
                <a:solidFill>
                  <a:srgbClr val="006600"/>
                </a:solidFill>
              </a:rPr>
              <a:t>Respect du Règlement</a:t>
            </a:r>
            <a:endParaRPr lang="fr-FR" dirty="0">
              <a:solidFill>
                <a:srgbClr val="006600"/>
              </a:solidFill>
            </a:endParaRPr>
          </a:p>
        </p:txBody>
      </p:sp>
      <p:sp>
        <p:nvSpPr>
          <p:cNvPr id="3" name="Content Placeholder 2"/>
          <p:cNvSpPr>
            <a:spLocks noGrp="1"/>
          </p:cNvSpPr>
          <p:nvPr>
            <p:ph idx="1"/>
          </p:nvPr>
        </p:nvSpPr>
        <p:spPr>
          <a:xfrm>
            <a:off x="348343" y="2149474"/>
            <a:ext cx="10014857" cy="4525963"/>
          </a:xfrm>
        </p:spPr>
        <p:txBody>
          <a:bodyPr>
            <a:normAutofit/>
          </a:bodyPr>
          <a:lstStyle/>
          <a:p>
            <a:r>
              <a:rPr lang="fr-FR" sz="2400" dirty="0" smtClean="0"/>
              <a:t>Le Règlement Bois de l'UE ne soutient pas de systèmes particuliers de certification de la légalité ou de certification forestière, mais les critères d’évaluation du risque peuvent inclure une vérification par une tierce partie  : </a:t>
            </a:r>
          </a:p>
          <a:p>
            <a:pPr lvl="1">
              <a:buFont typeface="Wingdings" panose="05000000000000000000" pitchFamily="2" charset="2"/>
              <a:buChar char="§"/>
            </a:pPr>
            <a:r>
              <a:rPr lang="fr-FR" dirty="0" smtClean="0"/>
              <a:t>Le Règlement Bois de l'UE mentionne « </a:t>
            </a:r>
            <a:r>
              <a:rPr lang="fr-FR" i="1" dirty="0" smtClean="0"/>
              <a:t>l’assurance du respect de la législation applicable, qui peut comprendre la certification ou d’autres systèmes de vérification tierce partie qui couvrent le respect de la législation applicable ».</a:t>
            </a:r>
            <a:endParaRPr lang="fr-FR" dirty="0" smtClean="0"/>
          </a:p>
          <a:p>
            <a:r>
              <a:rPr lang="fr-FR" sz="2400" dirty="0" smtClean="0"/>
              <a:t>Seuls les bois et les produits dérivés bénéficiant d’une autorisation FLEGT ou d’un permis CITES sont automatiquement conformes au Règlement Bois de l'UE.</a:t>
            </a:r>
            <a:endParaRPr lang="fr-FR" sz="2400"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3</a:t>
            </a:fld>
            <a:endParaRPr lang="zh-TW" altLang="en-US"/>
          </a:p>
        </p:txBody>
      </p:sp>
    </p:spTree>
    <p:extLst>
      <p:ext uri="{BB962C8B-B14F-4D97-AF65-F5344CB8AC3E}">
        <p14:creationId xmlns:p14="http://schemas.microsoft.com/office/powerpoint/2010/main" val="36679786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348" y="1105013"/>
            <a:ext cx="11848652" cy="1325563"/>
          </a:xfrm>
        </p:spPr>
        <p:txBody>
          <a:bodyPr>
            <a:noAutofit/>
          </a:bodyPr>
          <a:lstStyle/>
          <a:p>
            <a:r>
              <a:rPr lang="fr-FR" dirty="0" smtClean="0">
                <a:solidFill>
                  <a:srgbClr val="006600"/>
                </a:solidFill>
              </a:rPr>
              <a:t>Rôle de la certification et des systèmes de vérification tierce partie </a:t>
            </a:r>
            <a:r>
              <a:rPr lang="en-GB" dirty="0" smtClean="0">
                <a:solidFill>
                  <a:srgbClr val="006600"/>
                </a:solidFill>
              </a:rPr>
              <a:t>(1/2</a:t>
            </a:r>
            <a:r>
              <a:rPr lang="en-GB" dirty="0">
                <a:solidFill>
                  <a:srgbClr val="006600"/>
                </a:solidFill>
              </a:rPr>
              <a:t>)</a:t>
            </a:r>
          </a:p>
        </p:txBody>
      </p:sp>
      <p:sp>
        <p:nvSpPr>
          <p:cNvPr id="3" name="Content Placeholder 2"/>
          <p:cNvSpPr>
            <a:spLocks noGrp="1"/>
          </p:cNvSpPr>
          <p:nvPr>
            <p:ph idx="1"/>
          </p:nvPr>
        </p:nvSpPr>
        <p:spPr>
          <a:xfrm>
            <a:off x="343347" y="2206625"/>
            <a:ext cx="7514777" cy="4525963"/>
          </a:xfrm>
        </p:spPr>
        <p:txBody>
          <a:bodyPr/>
          <a:lstStyle/>
          <a:p>
            <a:r>
              <a:rPr lang="fr-FR" dirty="0" smtClean="0"/>
              <a:t>Ils peuvent être pris en compte dans les procédures d’évaluation et d’atténuation du risque lorsqu’ils répondent aux critères suivants : </a:t>
            </a:r>
          </a:p>
          <a:p>
            <a:pPr marL="842963" lvl="1" indent="-457200">
              <a:buFont typeface="+mj-lt"/>
              <a:buAutoNum type="arabicPeriod"/>
            </a:pPr>
            <a:r>
              <a:rPr lang="fr-FR" dirty="0" smtClean="0"/>
              <a:t>système d’exigences accessible au public, comprenant au moins toutes les exigences pertinentes de la législation applicable ;</a:t>
            </a:r>
          </a:p>
          <a:p>
            <a:pPr marL="842963" lvl="1" indent="-457200">
              <a:buFont typeface="+mj-lt"/>
              <a:buAutoNum type="arabicPeriod"/>
            </a:pPr>
            <a:r>
              <a:rPr lang="fr-FR" dirty="0" smtClean="0"/>
              <a:t>contrôles appropriés, y compris visites sur le terrain, réalisés par une tierce partie à intervalles réguliers ne dépassant pas 12 mois pour s’assurer que  la législation applicable est respectée.  </a:t>
            </a:r>
          </a:p>
        </p:txBody>
      </p:sp>
      <p:sp>
        <p:nvSpPr>
          <p:cNvPr id="5" name="Slide Number Placeholder 4"/>
          <p:cNvSpPr>
            <a:spLocks noGrp="1"/>
          </p:cNvSpPr>
          <p:nvPr>
            <p:ph type="sldNum" sz="quarter" idx="12"/>
          </p:nvPr>
        </p:nvSpPr>
        <p:spPr/>
        <p:txBody>
          <a:bodyPr/>
          <a:lstStyle/>
          <a:p>
            <a:fld id="{A4CE05BE-1510-4BF9-B87A-E3BAF5EBDA19}" type="slidenum">
              <a:rPr lang="zh-TW" altLang="en-US" smtClean="0"/>
              <a:pPr/>
              <a:t>4</a:t>
            </a:fld>
            <a:endParaRPr lang="zh-TW" altLang="en-US"/>
          </a:p>
        </p:txBody>
      </p:sp>
      <p:pic>
        <p:nvPicPr>
          <p:cNvPr id="4" name="Picture 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858125" y="2343259"/>
            <a:ext cx="4333875" cy="3248025"/>
          </a:xfrm>
          <a:prstGeom prst="rect">
            <a:avLst/>
          </a:prstGeom>
        </p:spPr>
      </p:pic>
    </p:spTree>
    <p:extLst>
      <p:ext uri="{BB962C8B-B14F-4D97-AF65-F5344CB8AC3E}">
        <p14:creationId xmlns:p14="http://schemas.microsoft.com/office/powerpoint/2010/main" val="13625531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5120" y="1105013"/>
            <a:ext cx="11622564" cy="1325563"/>
          </a:xfrm>
        </p:spPr>
        <p:txBody>
          <a:bodyPr>
            <a:noAutofit/>
          </a:bodyPr>
          <a:lstStyle/>
          <a:p>
            <a:r>
              <a:rPr lang="fr-FR" dirty="0" smtClean="0">
                <a:solidFill>
                  <a:srgbClr val="006600"/>
                </a:solidFill>
              </a:rPr>
              <a:t>Rôle de la certification et des systèmes de vérification tierce partie </a:t>
            </a:r>
            <a:r>
              <a:rPr lang="en-GB" dirty="0" smtClean="0">
                <a:solidFill>
                  <a:srgbClr val="006600"/>
                </a:solidFill>
              </a:rPr>
              <a:t>(2/2</a:t>
            </a:r>
            <a:r>
              <a:rPr lang="en-GB" dirty="0">
                <a:solidFill>
                  <a:srgbClr val="006600"/>
                </a:solidFill>
              </a:rPr>
              <a:t>)</a:t>
            </a:r>
          </a:p>
        </p:txBody>
      </p:sp>
      <p:sp>
        <p:nvSpPr>
          <p:cNvPr id="3" name="Content Placeholder 2"/>
          <p:cNvSpPr>
            <a:spLocks noGrp="1"/>
          </p:cNvSpPr>
          <p:nvPr>
            <p:ph idx="1"/>
          </p:nvPr>
        </p:nvSpPr>
        <p:spPr>
          <a:xfrm>
            <a:off x="343348" y="2206625"/>
            <a:ext cx="7289352" cy="4525963"/>
          </a:xfrm>
        </p:spPr>
        <p:txBody>
          <a:bodyPr>
            <a:normAutofit fontScale="92500"/>
          </a:bodyPr>
          <a:lstStyle/>
          <a:p>
            <a:r>
              <a:rPr lang="fr-FR" dirty="0" smtClean="0"/>
              <a:t>Ils peuvent être pris en compte dans les procédures d’évaluation et d’atténuation du risque lorsqu’ils répondent aux critères suivants :</a:t>
            </a:r>
          </a:p>
          <a:p>
            <a:pPr marL="842963" lvl="1" indent="-457200">
              <a:buFont typeface="+mj-lt"/>
              <a:buAutoNum type="arabicPeriod" startAt="3"/>
            </a:pPr>
            <a:r>
              <a:rPr lang="fr-FR" dirty="0" smtClean="0"/>
              <a:t>moyens d’assurer la traçabilité du bois et des produits dérivés récoltés conformément à la législation applicable en tout point de la chaîne d’approvisionnement (vérification par une tierce partie) ; </a:t>
            </a:r>
          </a:p>
          <a:p>
            <a:pPr marL="842963" lvl="1" indent="-457200">
              <a:buFont typeface="+mj-lt"/>
              <a:buAutoNum type="arabicPeriod" startAt="4"/>
            </a:pPr>
            <a:r>
              <a:rPr lang="fr-FR" dirty="0" smtClean="0"/>
              <a:t>contrôles vérifiés par une tierce partie pour s’assurer que du bois ou des produits dérivés d’origine inconnue, ou du bois ou des produits dérivés n’ayant pas été récoltés conformément à la législation applicable, n’entrent pas dans la chaîne d’approvisionnement.</a:t>
            </a:r>
            <a:endParaRPr lang="en-GB" dirty="0"/>
          </a:p>
          <a:p>
            <a:pPr lvl="1"/>
            <a:endParaRPr lang="en-GB" dirty="0" smtClean="0"/>
          </a:p>
          <a:p>
            <a:pPr lvl="1"/>
            <a:endParaRPr lang="en-GB" dirty="0"/>
          </a:p>
        </p:txBody>
      </p:sp>
      <p:sp>
        <p:nvSpPr>
          <p:cNvPr id="5" name="Slide Number Placeholder 4"/>
          <p:cNvSpPr>
            <a:spLocks noGrp="1"/>
          </p:cNvSpPr>
          <p:nvPr>
            <p:ph type="sldNum" sz="quarter" idx="12"/>
          </p:nvPr>
        </p:nvSpPr>
        <p:spPr/>
        <p:txBody>
          <a:bodyPr/>
          <a:lstStyle/>
          <a:p>
            <a:fld id="{A4CE05BE-1510-4BF9-B87A-E3BAF5EBDA19}" type="slidenum">
              <a:rPr lang="zh-TW" altLang="en-US" smtClean="0"/>
              <a:pPr/>
              <a:t>5</a:t>
            </a:fld>
            <a:endParaRPr lang="zh-TW" altLang="en-US"/>
          </a:p>
        </p:txBody>
      </p:sp>
      <p:pic>
        <p:nvPicPr>
          <p:cNvPr id="4" name="Picture 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839073" y="2550893"/>
            <a:ext cx="4352925" cy="3038475"/>
          </a:xfrm>
          <a:prstGeom prst="rect">
            <a:avLst/>
          </a:prstGeom>
        </p:spPr>
      </p:pic>
    </p:spTree>
    <p:extLst>
      <p:ext uri="{BB962C8B-B14F-4D97-AF65-F5344CB8AC3E}">
        <p14:creationId xmlns:p14="http://schemas.microsoft.com/office/powerpoint/2010/main" val="22343406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7458" y="1203433"/>
            <a:ext cx="8229600" cy="1143000"/>
          </a:xfrm>
        </p:spPr>
        <p:txBody>
          <a:bodyPr>
            <a:normAutofit/>
          </a:bodyPr>
          <a:lstStyle/>
          <a:p>
            <a:r>
              <a:rPr lang="fr-FR" dirty="0" smtClean="0">
                <a:solidFill>
                  <a:srgbClr val="006600"/>
                </a:solidFill>
              </a:rPr>
              <a:t>Évaluation des systèmes disponibles</a:t>
            </a:r>
            <a:endParaRPr lang="en-GB" dirty="0">
              <a:solidFill>
                <a:srgbClr val="006600"/>
              </a:solidFill>
            </a:endParaRPr>
          </a:p>
        </p:txBody>
      </p:sp>
      <p:sp>
        <p:nvSpPr>
          <p:cNvPr id="3" name="Content Placeholder 2"/>
          <p:cNvSpPr>
            <a:spLocks noGrp="1"/>
          </p:cNvSpPr>
          <p:nvPr>
            <p:ph idx="1"/>
          </p:nvPr>
        </p:nvSpPr>
        <p:spPr>
          <a:xfrm>
            <a:off x="337458" y="2149474"/>
            <a:ext cx="7195456" cy="4389665"/>
          </a:xfrm>
        </p:spPr>
        <p:txBody>
          <a:bodyPr>
            <a:normAutofit lnSpcReduction="10000"/>
          </a:bodyPr>
          <a:lstStyle/>
          <a:p>
            <a:r>
              <a:rPr lang="fr-FR" sz="2400" dirty="0" smtClean="0"/>
              <a:t>Au nom de ses membres, la Fédération européenne du négoce du bois (FEBO) a demandé à Proforest d’évaluer dans quelle mesure un éventail de systèmes de certification/ vérification disponibles garantit la conformité avec la législation applicable, comme l’exige le Règlement Bois de l'UE. </a:t>
            </a:r>
            <a:r>
              <a:rPr lang="fr-FR" sz="2400" dirty="0" smtClean="0">
                <a:hlinkClick r:id="rId3"/>
              </a:rPr>
              <a:t>http ://www.ettf.info/third-party-schemes-tested-against-eutr</a:t>
            </a:r>
            <a:endParaRPr lang="fr-FR" sz="2400" dirty="0" smtClean="0"/>
          </a:p>
          <a:p>
            <a:r>
              <a:rPr lang="fr-FR" sz="2400" b="1" dirty="0" smtClean="0"/>
              <a:t>NOTE</a:t>
            </a:r>
            <a:r>
              <a:rPr lang="fr-FR" sz="2400" dirty="0" smtClean="0"/>
              <a:t> : résultat non approuvé par la CE ou toute autre autorité compétente. </a:t>
            </a:r>
          </a:p>
          <a:p>
            <a:r>
              <a:rPr lang="fr-FR" sz="2400" dirty="0" smtClean="0"/>
              <a:t>Uniquement à titre indicatif ; en fin de compte c’est l’opérateur qui est responsable de porter un jugement sur l’adéquation. </a:t>
            </a:r>
          </a:p>
          <a:p>
            <a:endParaRPr lang="en-GB" sz="2400" dirty="0"/>
          </a:p>
          <a:p>
            <a:endParaRPr lang="en-GB" sz="2000" dirty="0"/>
          </a:p>
          <a:p>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6</a:t>
            </a:fld>
            <a:endParaRPr lang="zh-TW" altLang="en-US"/>
          </a:p>
        </p:txBody>
      </p:sp>
      <p:pic>
        <p:nvPicPr>
          <p:cNvPr id="6" name="Picture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821880" y="2206625"/>
            <a:ext cx="3062895" cy="4332514"/>
          </a:xfrm>
          <a:prstGeom prst="rect">
            <a:avLst/>
          </a:prstGeom>
          <a:ln w="3175">
            <a:solidFill>
              <a:schemeClr val="bg1">
                <a:lumMod val="8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1878315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9"/>
          <p:cNvSpPr>
            <a:spLocks noChangeArrowheads="1"/>
          </p:cNvSpPr>
          <p:nvPr/>
        </p:nvSpPr>
        <p:spPr bwMode="auto">
          <a:xfrm flipV="1">
            <a:off x="456598" y="2190562"/>
            <a:ext cx="8750902" cy="3092638"/>
          </a:xfrm>
          <a:prstGeom prst="rect">
            <a:avLst/>
          </a:prstGeom>
          <a:solidFill>
            <a:schemeClr val="accent2">
              <a:lumMod val="60000"/>
              <a:lumOff val="40000"/>
              <a:alpha val="50196"/>
            </a:schemeClr>
          </a:solidFill>
          <a:ln w="25400">
            <a:noFill/>
            <a:miter lim="800000"/>
            <a:headEnd/>
            <a:tailEnd/>
          </a:ln>
        </p:spPr>
        <p:txBody>
          <a:bodyPr wrap="none" anchor="ctr"/>
          <a:lstStyle/>
          <a:p>
            <a:endParaRPr lang="en-GB" dirty="0"/>
          </a:p>
        </p:txBody>
      </p:sp>
      <p:sp>
        <p:nvSpPr>
          <p:cNvPr id="2" name="Title 1"/>
          <p:cNvSpPr>
            <a:spLocks noGrp="1"/>
          </p:cNvSpPr>
          <p:nvPr>
            <p:ph type="title"/>
          </p:nvPr>
        </p:nvSpPr>
        <p:spPr>
          <a:xfrm>
            <a:off x="399987" y="1214697"/>
            <a:ext cx="8229600" cy="1143000"/>
          </a:xfrm>
        </p:spPr>
        <p:txBody>
          <a:bodyPr>
            <a:normAutofit/>
          </a:bodyPr>
          <a:lstStyle/>
          <a:p>
            <a:r>
              <a:rPr lang="fr-FR" dirty="0" smtClean="0">
                <a:solidFill>
                  <a:srgbClr val="006600"/>
                </a:solidFill>
              </a:rPr>
              <a:t>Systèmes évalués</a:t>
            </a:r>
            <a:endParaRPr lang="fr-FR" dirty="0">
              <a:solidFill>
                <a:srgbClr val="006600"/>
              </a:solidFill>
            </a:endParaRPr>
          </a:p>
        </p:txBody>
      </p:sp>
      <p:sp>
        <p:nvSpPr>
          <p:cNvPr id="3" name="Content Placeholder 2"/>
          <p:cNvSpPr>
            <a:spLocks noGrp="1"/>
          </p:cNvSpPr>
          <p:nvPr>
            <p:ph idx="1"/>
          </p:nvPr>
        </p:nvSpPr>
        <p:spPr>
          <a:xfrm>
            <a:off x="462000" y="2209426"/>
            <a:ext cx="8580399" cy="4525963"/>
          </a:xfrm>
        </p:spPr>
        <p:txBody>
          <a:bodyPr/>
          <a:lstStyle/>
          <a:p>
            <a:r>
              <a:rPr lang="fr-FR" sz="2000" b="1" dirty="0" smtClean="0"/>
              <a:t>Wood Tracking Programme </a:t>
            </a:r>
            <a:r>
              <a:rPr lang="fr-FR" sz="2000" dirty="0" smtClean="0"/>
              <a:t>par GFS</a:t>
            </a:r>
          </a:p>
          <a:p>
            <a:r>
              <a:rPr lang="fr-FR" sz="2000" b="1" dirty="0" smtClean="0"/>
              <a:t>Verified Legal Origin </a:t>
            </a:r>
            <a:r>
              <a:rPr lang="fr-FR" sz="2000" dirty="0" smtClean="0"/>
              <a:t>et </a:t>
            </a:r>
            <a:r>
              <a:rPr lang="fr-FR" sz="2000" b="1" dirty="0" smtClean="0"/>
              <a:t>Verified Legal Compliance </a:t>
            </a:r>
            <a:r>
              <a:rPr lang="fr-FR" sz="2000" dirty="0" smtClean="0"/>
              <a:t>par Rainforest Alliance </a:t>
            </a:r>
          </a:p>
          <a:p>
            <a:r>
              <a:rPr lang="fr-FR" sz="2000" b="1" dirty="0" smtClean="0"/>
              <a:t>Origine et Légalité du Bois </a:t>
            </a:r>
            <a:r>
              <a:rPr lang="fr-FR" sz="2000" dirty="0" smtClean="0"/>
              <a:t>par Bureau Veritas </a:t>
            </a:r>
          </a:p>
          <a:p>
            <a:r>
              <a:rPr lang="fr-FR" sz="2000" b="1" dirty="0" smtClean="0"/>
              <a:t>Legal Harvest Verification </a:t>
            </a:r>
            <a:r>
              <a:rPr lang="fr-FR" sz="2000" dirty="0" smtClean="0"/>
              <a:t>par </a:t>
            </a:r>
            <a:r>
              <a:rPr lang="fr-FR" sz="2000" dirty="0" smtClean="0"/>
              <a:t>SCS Global Services</a:t>
            </a:r>
            <a:endParaRPr lang="fr-FR" sz="2000" dirty="0" smtClean="0"/>
          </a:p>
          <a:p>
            <a:r>
              <a:rPr lang="fr-FR" sz="2000" b="1" dirty="0" smtClean="0"/>
              <a:t>Legality Assurance System </a:t>
            </a:r>
            <a:r>
              <a:rPr lang="fr-FR" sz="2000" dirty="0" smtClean="0"/>
              <a:t>par </a:t>
            </a:r>
            <a:r>
              <a:rPr lang="fr-FR" sz="2000" dirty="0" smtClean="0"/>
              <a:t>CertiSource</a:t>
            </a:r>
            <a:endParaRPr lang="fr-FR" sz="2000" dirty="0" smtClean="0"/>
          </a:p>
          <a:p>
            <a:r>
              <a:rPr lang="fr-FR" sz="2000" b="1" dirty="0" smtClean="0"/>
              <a:t>LegalSource </a:t>
            </a:r>
            <a:r>
              <a:rPr lang="fr-FR" sz="2000" dirty="0" smtClean="0"/>
              <a:t>par NEPCon </a:t>
            </a:r>
          </a:p>
          <a:p>
            <a:r>
              <a:rPr lang="fr-FR" sz="2000" b="1" dirty="0" smtClean="0"/>
              <a:t>Forest Verification of Legal Compliance </a:t>
            </a:r>
            <a:r>
              <a:rPr lang="fr-FR" sz="2000" dirty="0" smtClean="0"/>
              <a:t>par </a:t>
            </a:r>
            <a:r>
              <a:rPr lang="fr-FR" sz="2000" dirty="0" err="1" smtClean="0"/>
              <a:t>Soil</a:t>
            </a:r>
            <a:r>
              <a:rPr lang="fr-FR" sz="2000" dirty="0" smtClean="0"/>
              <a:t> </a:t>
            </a:r>
            <a:r>
              <a:rPr lang="fr-FR" sz="2000" dirty="0" smtClean="0"/>
              <a:t>Association Certification Limited</a:t>
            </a:r>
            <a:endParaRPr lang="fr-FR" sz="2000" dirty="0" smtClean="0"/>
          </a:p>
          <a:p>
            <a:pPr marL="265113" indent="-265113" eaLnBrk="0" hangingPunct="0"/>
            <a:r>
              <a:rPr lang="fr-FR" sz="2000" b="1" dirty="0" smtClean="0"/>
              <a:t>Programme for Endorsement of Forest Certification schemes (PEFC) (</a:t>
            </a:r>
            <a:r>
              <a:rPr lang="fr-FR" sz="2000" dirty="0" smtClean="0"/>
              <a:t>incl. CSA et SFI + 28 systèmes nationaux)</a:t>
            </a:r>
          </a:p>
          <a:p>
            <a:pPr marL="265113" indent="-265113" eaLnBrk="0" hangingPunct="0"/>
            <a:r>
              <a:rPr lang="fr-FR" sz="2000" b="1" dirty="0" smtClean="0"/>
              <a:t>Forest Stewardship Council (</a:t>
            </a:r>
            <a:r>
              <a:rPr lang="fr-FR" sz="2000" b="1" dirty="0"/>
              <a:t>FSC®)</a:t>
            </a:r>
            <a:endParaRPr lang="fr-FR" sz="2000" b="1" dirty="0" smtClean="0"/>
          </a:p>
          <a:p>
            <a:endParaRPr lang="en-GB" sz="2000" dirty="0"/>
          </a:p>
        </p:txBody>
      </p:sp>
      <p:sp>
        <p:nvSpPr>
          <p:cNvPr id="11" name="TextBox 10"/>
          <p:cNvSpPr txBox="1"/>
          <p:nvPr/>
        </p:nvSpPr>
        <p:spPr>
          <a:xfrm rot="19998621">
            <a:off x="2508986" y="3099648"/>
            <a:ext cx="3234434" cy="461665"/>
          </a:xfrm>
          <a:prstGeom prst="rect">
            <a:avLst/>
          </a:prstGeom>
          <a:solidFill>
            <a:schemeClr val="accent1"/>
          </a:solidFill>
        </p:spPr>
        <p:txBody>
          <a:bodyPr wrap="square" rtlCol="0">
            <a:spAutoFit/>
          </a:bodyPr>
          <a:lstStyle/>
          <a:p>
            <a:pPr algn="ctr"/>
            <a:r>
              <a:rPr lang="fr-FR" sz="2400" b="1" dirty="0" smtClean="0">
                <a:solidFill>
                  <a:schemeClr val="bg1"/>
                </a:solidFill>
              </a:rPr>
              <a:t>Disponibilité limitée</a:t>
            </a:r>
            <a:endParaRPr lang="fr-FR" sz="2400" b="1" dirty="0">
              <a:solidFill>
                <a:schemeClr val="bg1"/>
              </a:solidFill>
            </a:endParaRPr>
          </a:p>
        </p:txBody>
      </p:sp>
      <p:sp>
        <p:nvSpPr>
          <p:cNvPr id="5" name="Slide Number Placeholder 4"/>
          <p:cNvSpPr>
            <a:spLocks noGrp="1"/>
          </p:cNvSpPr>
          <p:nvPr>
            <p:ph type="sldNum" sz="quarter" idx="12"/>
          </p:nvPr>
        </p:nvSpPr>
        <p:spPr/>
        <p:txBody>
          <a:bodyPr/>
          <a:lstStyle/>
          <a:p>
            <a:fld id="{A4CE05BE-1510-4BF9-B87A-E3BAF5EBDA19}" type="slidenum">
              <a:rPr lang="zh-TW" altLang="en-US" smtClean="0"/>
              <a:pPr/>
              <a:t>7</a:t>
            </a:fld>
            <a:endParaRPr lang="zh-TW" altLang="en-US"/>
          </a:p>
        </p:txBody>
      </p:sp>
    </p:spTree>
    <p:extLst>
      <p:ext uri="{BB962C8B-B14F-4D97-AF65-F5344CB8AC3E}">
        <p14:creationId xmlns:p14="http://schemas.microsoft.com/office/powerpoint/2010/main" val="3897866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24" y="1194816"/>
            <a:ext cx="8229600" cy="1143000"/>
          </a:xfrm>
        </p:spPr>
        <p:txBody>
          <a:bodyPr/>
          <a:lstStyle/>
          <a:p>
            <a:r>
              <a:rPr lang="fr-FR" altLang="zh-TW" dirty="0" smtClean="0">
                <a:solidFill>
                  <a:srgbClr val="006600"/>
                </a:solidFill>
              </a:rPr>
              <a:t>Résultats de l’évaluation</a:t>
            </a:r>
            <a:endParaRPr lang="fr-FR" altLang="zh-TW" dirty="0">
              <a:solidFill>
                <a:srgbClr val="006600"/>
              </a:solidFill>
            </a:endParaRPr>
          </a:p>
        </p:txBody>
      </p:sp>
      <p:graphicFrame>
        <p:nvGraphicFramePr>
          <p:cNvPr id="4" name="Content Placeholder 4"/>
          <p:cNvGraphicFramePr>
            <a:graphicFrameLocks/>
          </p:cNvGraphicFramePr>
          <p:nvPr>
            <p:extLst>
              <p:ext uri="{D42A27DB-BD31-4B8C-83A1-F6EECF244321}">
                <p14:modId xmlns:p14="http://schemas.microsoft.com/office/powerpoint/2010/main" val="1829385837"/>
              </p:ext>
            </p:extLst>
          </p:nvPr>
        </p:nvGraphicFramePr>
        <p:xfrm>
          <a:off x="469878" y="2206625"/>
          <a:ext cx="8293122" cy="4017733"/>
        </p:xfrm>
        <a:graphic>
          <a:graphicData uri="http://schemas.openxmlformats.org/drawingml/2006/table">
            <a:tbl>
              <a:tblPr firstRow="1" bandRow="1">
                <a:tableStyleId>{F5AB1C69-6EDB-4FF4-983F-18BD219EF322}</a:tableStyleId>
              </a:tblPr>
              <a:tblGrid>
                <a:gridCol w="3403622"/>
                <a:gridCol w="622300"/>
                <a:gridCol w="749300"/>
                <a:gridCol w="647700"/>
                <a:gridCol w="596900"/>
                <a:gridCol w="533400"/>
                <a:gridCol w="520700"/>
                <a:gridCol w="584200"/>
                <a:gridCol w="635000"/>
              </a:tblGrid>
              <a:tr h="553988">
                <a:tc>
                  <a:txBody>
                    <a:bodyPr/>
                    <a:lstStyle/>
                    <a:p>
                      <a:r>
                        <a:rPr lang="fr-FR" sz="1600" noProof="0" dirty="0" smtClean="0"/>
                        <a:t>Critères</a:t>
                      </a:r>
                      <a:endParaRPr lang="fr-FR" sz="1600" noProof="0" dirty="0"/>
                    </a:p>
                  </a:txBody>
                  <a:tcPr/>
                </a:tc>
                <a:tc>
                  <a:txBody>
                    <a:bodyPr/>
                    <a:lstStyle/>
                    <a:p>
                      <a:pPr algn="ctr"/>
                      <a:r>
                        <a:rPr lang="fr-FR" sz="1600" noProof="0" dirty="0" smtClean="0"/>
                        <a:t>BV</a:t>
                      </a:r>
                      <a:endParaRPr lang="fr-FR" sz="1600" noProof="0" dirty="0"/>
                    </a:p>
                  </a:txBody>
                  <a:tcPr/>
                </a:tc>
                <a:tc>
                  <a:txBody>
                    <a:bodyPr/>
                    <a:lstStyle/>
                    <a:p>
                      <a:pPr algn="ctr"/>
                      <a:r>
                        <a:rPr lang="fr-FR" sz="1600" noProof="0" dirty="0" smtClean="0"/>
                        <a:t>CertiSource</a:t>
                      </a:r>
                      <a:endParaRPr lang="fr-FR" sz="1600" noProof="0" dirty="0"/>
                    </a:p>
                  </a:txBody>
                  <a:tcPr/>
                </a:tc>
                <a:tc>
                  <a:txBody>
                    <a:bodyPr/>
                    <a:lstStyle/>
                    <a:p>
                      <a:pPr algn="ctr"/>
                      <a:r>
                        <a:rPr lang="fr-FR" sz="1600" noProof="0" dirty="0" smtClean="0"/>
                        <a:t>GFS</a:t>
                      </a:r>
                      <a:endParaRPr lang="fr-FR" sz="1600" noProof="0" dirty="0"/>
                    </a:p>
                  </a:txBody>
                  <a:tcPr/>
                </a:tc>
                <a:tc>
                  <a:txBody>
                    <a:bodyPr/>
                    <a:lstStyle/>
                    <a:p>
                      <a:pPr algn="ctr"/>
                      <a:r>
                        <a:rPr lang="fr-FR" sz="1600" noProof="0" dirty="0" smtClean="0"/>
                        <a:t>RA</a:t>
                      </a:r>
                      <a:r>
                        <a:rPr lang="fr-FR" sz="1600" baseline="0" noProof="0" dirty="0" smtClean="0"/>
                        <a:t> VLO</a:t>
                      </a:r>
                      <a:endParaRPr lang="fr-FR" sz="1600" noProof="0" dirty="0"/>
                    </a:p>
                  </a:txBody>
                  <a:tcPr/>
                </a:tc>
                <a:tc>
                  <a:txBody>
                    <a:bodyPr/>
                    <a:lstStyle/>
                    <a:p>
                      <a:pPr algn="ctr"/>
                      <a:r>
                        <a:rPr lang="fr-FR" sz="1600" noProof="0" dirty="0" smtClean="0"/>
                        <a:t>RA VLC</a:t>
                      </a:r>
                      <a:endParaRPr lang="fr-FR" sz="1600" noProof="0" dirty="0"/>
                    </a:p>
                  </a:txBody>
                  <a:tcPr/>
                </a:tc>
                <a:tc>
                  <a:txBody>
                    <a:bodyPr/>
                    <a:lstStyle/>
                    <a:p>
                      <a:pPr algn="ctr"/>
                      <a:r>
                        <a:rPr lang="fr-FR" sz="1600" noProof="0" dirty="0" smtClean="0"/>
                        <a:t>SA</a:t>
                      </a:r>
                      <a:endParaRPr lang="fr-FR" sz="1600" noProof="0" dirty="0"/>
                    </a:p>
                  </a:txBody>
                  <a:tcPr/>
                </a:tc>
                <a:tc>
                  <a:txBody>
                    <a:bodyPr/>
                    <a:lstStyle/>
                    <a:p>
                      <a:pPr algn="ctr"/>
                      <a:r>
                        <a:rPr lang="fr-FR" sz="1600" noProof="0" dirty="0" smtClean="0"/>
                        <a:t>SCS </a:t>
                      </a:r>
                      <a:endParaRPr lang="fr-FR" sz="1600" noProof="0" dirty="0"/>
                    </a:p>
                  </a:txBody>
                  <a:tcPr/>
                </a:tc>
                <a:tc>
                  <a:txBody>
                    <a:bodyPr/>
                    <a:lstStyle/>
                    <a:p>
                      <a:pPr algn="ctr"/>
                      <a:r>
                        <a:rPr lang="fr-FR" sz="1600" noProof="0" dirty="0" err="1" smtClean="0"/>
                        <a:t>NEPCon</a:t>
                      </a:r>
                      <a:endParaRPr lang="fr-FR" sz="1600" noProof="0" dirty="0"/>
                    </a:p>
                  </a:txBody>
                  <a:tcPr/>
                </a:tc>
              </a:tr>
              <a:tr h="390613">
                <a:tc>
                  <a:txBody>
                    <a:bodyPr/>
                    <a:lstStyle/>
                    <a:p>
                      <a:r>
                        <a:rPr lang="fr-FR" sz="1600" noProof="0" dirty="0" smtClean="0"/>
                        <a:t>Droit légal de récolter</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 </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a:t>
                      </a:r>
                      <a:endParaRPr lang="fr-FR" sz="1600" noProof="0" dirty="0"/>
                    </a:p>
                  </a:txBody>
                  <a:tcPr/>
                </a:tc>
              </a:tr>
              <a:tr h="390613">
                <a:tc>
                  <a:txBody>
                    <a:bodyPr/>
                    <a:lstStyle/>
                    <a:p>
                      <a:r>
                        <a:rPr lang="fr-FR" sz="1600" noProof="0" dirty="0" smtClean="0"/>
                        <a:t>Paiements des droits de récolter et du bois</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a:t>
                      </a:r>
                      <a:endParaRPr lang="fr-FR" sz="1600" noProof="0" dirty="0"/>
                    </a:p>
                  </a:txBody>
                  <a:tcPr/>
                </a:tc>
              </a:tr>
              <a:tr h="1028835">
                <a:tc>
                  <a:txBody>
                    <a:bodyPr/>
                    <a:lstStyle/>
                    <a:p>
                      <a:r>
                        <a:rPr lang="fr-FR" sz="1600" noProof="0" dirty="0" smtClean="0"/>
                        <a:t>Respect des exigences légales concernant</a:t>
                      </a:r>
                      <a:endParaRPr lang="fr-FR" sz="1600" baseline="0" noProof="0" dirty="0" smtClean="0"/>
                    </a:p>
                    <a:p>
                      <a:pPr marL="285750" indent="-285750">
                        <a:buFont typeface="Arial" panose="020B0604020202020204" pitchFamily="34" charset="0"/>
                        <a:buChar char="•"/>
                      </a:pPr>
                      <a:r>
                        <a:rPr lang="fr-FR" sz="1600" baseline="0" noProof="0" dirty="0" smtClean="0"/>
                        <a:t>l’environnement</a:t>
                      </a:r>
                    </a:p>
                    <a:p>
                      <a:pPr marL="285750" indent="-285750">
                        <a:buFont typeface="Arial" panose="020B0604020202020204" pitchFamily="34" charset="0"/>
                        <a:buChar char="•"/>
                      </a:pPr>
                      <a:r>
                        <a:rPr lang="fr-FR" sz="1600" baseline="0" noProof="0" dirty="0" smtClean="0"/>
                        <a:t>la gestion des forêts</a:t>
                      </a:r>
                    </a:p>
                    <a:p>
                      <a:pPr marL="285750" indent="-285750">
                        <a:buFont typeface="Arial" panose="020B0604020202020204" pitchFamily="34" charset="0"/>
                        <a:buChar char="•"/>
                      </a:pPr>
                      <a:r>
                        <a:rPr lang="fr-FR" sz="1600" baseline="0" noProof="0" dirty="0" smtClean="0"/>
                        <a:t>la préservation de la biodiversité</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NC</a:t>
                      </a:r>
                      <a:endParaRPr lang="fr-FR" sz="1600" noProof="0" dirty="0"/>
                    </a:p>
                  </a:txBody>
                  <a:tcPr/>
                </a:tc>
                <a:tc>
                  <a:txBody>
                    <a:bodyPr/>
                    <a:lstStyle/>
                    <a:p>
                      <a:pPr algn="ctr"/>
                      <a:r>
                        <a:rPr lang="fr-FR" sz="1600" noProof="0" dirty="0" smtClean="0"/>
                        <a:t>P</a:t>
                      </a:r>
                      <a:endParaRPr lang="fr-FR" sz="1600" noProof="0" dirty="0"/>
                    </a:p>
                  </a:txBody>
                  <a:tcPr/>
                </a:tc>
                <a:tc>
                  <a:txBody>
                    <a:bodyPr/>
                    <a:lstStyle/>
                    <a:p>
                      <a:pPr algn="ctr"/>
                      <a:r>
                        <a:rPr lang="fr-FR" sz="1600" noProof="0" dirty="0" smtClean="0"/>
                        <a:t>NC</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a:t>
                      </a:r>
                      <a:endParaRPr lang="fr-FR" sz="1600" noProof="0" dirty="0"/>
                    </a:p>
                  </a:txBody>
                  <a:tcPr/>
                </a:tc>
              </a:tr>
              <a:tr h="553988">
                <a:tc>
                  <a:txBody>
                    <a:bodyPr/>
                    <a:lstStyle/>
                    <a:p>
                      <a:r>
                        <a:rPr lang="fr-FR" sz="1600" noProof="0" dirty="0" smtClean="0"/>
                        <a:t>Respect des droits juridiques des tiers relatifs à l’utilisation</a:t>
                      </a:r>
                      <a:r>
                        <a:rPr lang="fr-FR" sz="1600" baseline="0" noProof="0" dirty="0" smtClean="0"/>
                        <a:t> et la propriété</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a:t>
                      </a:r>
                      <a:endParaRPr lang="fr-FR" sz="1600" noProof="0" dirty="0"/>
                    </a:p>
                  </a:txBody>
                  <a:tcPr/>
                </a:tc>
              </a:tr>
              <a:tr h="390613">
                <a:tc>
                  <a:txBody>
                    <a:bodyPr/>
                    <a:lstStyle/>
                    <a:p>
                      <a:r>
                        <a:rPr lang="fr-FR" sz="1600" noProof="0" dirty="0" smtClean="0"/>
                        <a:t>Respect de la réglementation commerciale et douanière</a:t>
                      </a:r>
                      <a:endParaRPr lang="fr-FR" sz="1600" noProof="0" dirty="0"/>
                    </a:p>
                  </a:txBody>
                  <a:tcPr/>
                </a:tc>
                <a:tc>
                  <a:txBody>
                    <a:bodyPr/>
                    <a:lstStyle/>
                    <a:p>
                      <a:pPr algn="ctr"/>
                      <a:r>
                        <a:rPr lang="fr-FR" sz="1600" noProof="0" dirty="0" smtClean="0"/>
                        <a:t>NC</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NC</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a:t>
                      </a:r>
                      <a:endParaRPr lang="fr-FR" sz="1600" noProof="0" dirty="0"/>
                    </a:p>
                  </a:txBody>
                  <a:tcPr/>
                </a:tc>
                <a:tc>
                  <a:txBody>
                    <a:bodyPr/>
                    <a:lstStyle/>
                    <a:p>
                      <a:pPr algn="ctr"/>
                      <a:r>
                        <a:rPr lang="fr-FR" sz="1600" noProof="0" dirty="0" smtClean="0"/>
                        <a:t>C</a:t>
                      </a:r>
                      <a:endParaRPr lang="fr-FR" sz="1600" noProof="0" dirty="0"/>
                    </a:p>
                  </a:txBody>
                  <a:tcPr/>
                </a:tc>
              </a:tr>
            </a:tbl>
          </a:graphicData>
        </a:graphic>
      </p:graphicFrame>
      <p:sp>
        <p:nvSpPr>
          <p:cNvPr id="3" name="Slide Number Placeholder 2"/>
          <p:cNvSpPr>
            <a:spLocks noGrp="1"/>
          </p:cNvSpPr>
          <p:nvPr>
            <p:ph type="sldNum" sz="quarter" idx="12"/>
          </p:nvPr>
        </p:nvSpPr>
        <p:spPr/>
        <p:txBody>
          <a:bodyPr/>
          <a:lstStyle/>
          <a:p>
            <a:fld id="{A4CE05BE-1510-4BF9-B87A-E3BAF5EBDA19}" type="slidenum">
              <a:rPr lang="zh-TW" altLang="en-US" smtClean="0"/>
              <a:pPr/>
              <a:t>8</a:t>
            </a:fld>
            <a:endParaRPr lang="zh-TW" altLang="en-US"/>
          </a:p>
        </p:txBody>
      </p:sp>
      <p:sp>
        <p:nvSpPr>
          <p:cNvPr id="5" name="TextBox 4"/>
          <p:cNvSpPr txBox="1"/>
          <p:nvPr/>
        </p:nvSpPr>
        <p:spPr>
          <a:xfrm>
            <a:off x="8948318" y="2206625"/>
            <a:ext cx="2951582" cy="3293209"/>
          </a:xfrm>
          <a:prstGeom prst="rect">
            <a:avLst/>
          </a:prstGeom>
          <a:noFill/>
        </p:spPr>
        <p:txBody>
          <a:bodyPr wrap="square" rtlCol="0">
            <a:spAutoFit/>
          </a:bodyPr>
          <a:lstStyle/>
          <a:p>
            <a:r>
              <a:rPr lang="fr-FR" sz="1600" b="1" dirty="0" smtClean="0">
                <a:solidFill>
                  <a:schemeClr val="accent2"/>
                </a:solidFill>
              </a:rPr>
              <a:t>C</a:t>
            </a:r>
            <a:r>
              <a:rPr lang="fr-FR" sz="1600" dirty="0" smtClean="0"/>
              <a:t> = respect</a:t>
            </a:r>
          </a:p>
          <a:p>
            <a:r>
              <a:rPr lang="fr-FR" sz="1600" b="1" dirty="0" smtClean="0">
                <a:solidFill>
                  <a:schemeClr val="accent2"/>
                </a:solidFill>
              </a:rPr>
              <a:t>P</a:t>
            </a:r>
            <a:r>
              <a:rPr lang="fr-FR" sz="1600" dirty="0" smtClean="0"/>
              <a:t> = respect partiel</a:t>
            </a:r>
          </a:p>
          <a:p>
            <a:r>
              <a:rPr lang="fr-FR" sz="1600" b="1" dirty="0" smtClean="0">
                <a:solidFill>
                  <a:schemeClr val="accent2"/>
                </a:solidFill>
              </a:rPr>
              <a:t>NC</a:t>
            </a:r>
            <a:r>
              <a:rPr lang="fr-FR" sz="1600" dirty="0" smtClean="0"/>
              <a:t> = non-respect</a:t>
            </a:r>
          </a:p>
          <a:p>
            <a:r>
              <a:rPr lang="fr-FR" sz="1600" b="1" dirty="0" smtClean="0">
                <a:solidFill>
                  <a:schemeClr val="accent2"/>
                </a:solidFill>
              </a:rPr>
              <a:t>BV</a:t>
            </a:r>
            <a:r>
              <a:rPr lang="fr-FR" sz="1600" dirty="0" smtClean="0"/>
              <a:t> = Bureau Veritas </a:t>
            </a:r>
          </a:p>
          <a:p>
            <a:r>
              <a:rPr lang="fr-FR" sz="1600" b="1" dirty="0" smtClean="0">
                <a:solidFill>
                  <a:schemeClr val="accent2"/>
                </a:solidFill>
              </a:rPr>
              <a:t>GFS</a:t>
            </a:r>
            <a:r>
              <a:rPr lang="fr-FR" sz="1600" dirty="0" smtClean="0"/>
              <a:t> = Global Forestry Services</a:t>
            </a:r>
          </a:p>
          <a:p>
            <a:r>
              <a:rPr lang="fr-FR" sz="1600" b="1" dirty="0" smtClean="0">
                <a:solidFill>
                  <a:schemeClr val="accent2"/>
                </a:solidFill>
              </a:rPr>
              <a:t>RA VLO </a:t>
            </a:r>
            <a:r>
              <a:rPr lang="fr-FR" sz="1600" dirty="0" smtClean="0"/>
              <a:t>= Rainforest Alliance – Vérification de l’origine légale</a:t>
            </a:r>
          </a:p>
          <a:p>
            <a:r>
              <a:rPr lang="fr-FR" sz="1600" b="1" dirty="0" smtClean="0">
                <a:solidFill>
                  <a:schemeClr val="accent2"/>
                </a:solidFill>
              </a:rPr>
              <a:t>RA VLC </a:t>
            </a:r>
            <a:r>
              <a:rPr lang="fr-FR" sz="1600" dirty="0" smtClean="0"/>
              <a:t>= Rainforest Alliance – Vérification de la conformité légale</a:t>
            </a:r>
          </a:p>
          <a:p>
            <a:r>
              <a:rPr lang="fr-FR" sz="1600" b="1" dirty="0" smtClean="0">
                <a:solidFill>
                  <a:schemeClr val="accent2"/>
                </a:solidFill>
              </a:rPr>
              <a:t>SA</a:t>
            </a:r>
            <a:r>
              <a:rPr lang="fr-FR" sz="1600" dirty="0" smtClean="0"/>
              <a:t> = </a:t>
            </a:r>
            <a:r>
              <a:rPr lang="fr-FR" sz="1600" dirty="0" err="1" smtClean="0"/>
              <a:t>Soil</a:t>
            </a:r>
            <a:r>
              <a:rPr lang="fr-FR" sz="1600" dirty="0" smtClean="0"/>
              <a:t> </a:t>
            </a:r>
            <a:r>
              <a:rPr lang="fr-FR" sz="1600" dirty="0" smtClean="0"/>
              <a:t>Association Certification Limited</a:t>
            </a:r>
            <a:endParaRPr lang="fr-FR" sz="1600" dirty="0" smtClean="0"/>
          </a:p>
          <a:p>
            <a:r>
              <a:rPr lang="fr-FR" sz="1600" b="1" dirty="0" smtClean="0">
                <a:solidFill>
                  <a:schemeClr val="accent2"/>
                </a:solidFill>
              </a:rPr>
              <a:t>SCS</a:t>
            </a:r>
            <a:r>
              <a:rPr lang="fr-FR" sz="1600" dirty="0" smtClean="0"/>
              <a:t> = </a:t>
            </a:r>
            <a:r>
              <a:rPr lang="fr-FR" sz="1600" dirty="0" smtClean="0"/>
              <a:t>SCS Global Services</a:t>
            </a:r>
            <a:endParaRPr lang="fr-FR" sz="1600" dirty="0"/>
          </a:p>
        </p:txBody>
      </p:sp>
    </p:spTree>
    <p:extLst>
      <p:ext uri="{BB962C8B-B14F-4D97-AF65-F5344CB8AC3E}">
        <p14:creationId xmlns:p14="http://schemas.microsoft.com/office/powerpoint/2010/main" val="492156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2975" y="1219171"/>
            <a:ext cx="8229600" cy="1143000"/>
          </a:xfrm>
        </p:spPr>
        <p:txBody>
          <a:bodyPr>
            <a:normAutofit/>
          </a:bodyPr>
          <a:lstStyle/>
          <a:p>
            <a:r>
              <a:rPr lang="fr-FR" dirty="0" smtClean="0">
                <a:solidFill>
                  <a:srgbClr val="006600"/>
                </a:solidFill>
              </a:rPr>
              <a:t>FSC et PEFC ok, hormis sur un critère</a:t>
            </a:r>
            <a:endParaRPr lang="fr-FR" dirty="0">
              <a:solidFill>
                <a:srgbClr val="006600"/>
              </a:solidFill>
            </a:endParaRPr>
          </a:p>
        </p:txBody>
      </p:sp>
      <p:sp>
        <p:nvSpPr>
          <p:cNvPr id="3" name="Content Placeholder 2"/>
          <p:cNvSpPr>
            <a:spLocks noGrp="1"/>
          </p:cNvSpPr>
          <p:nvPr>
            <p:ph idx="1"/>
          </p:nvPr>
        </p:nvSpPr>
        <p:spPr>
          <a:xfrm>
            <a:off x="1154966" y="2112741"/>
            <a:ext cx="9074121" cy="4525963"/>
          </a:xfrm>
        </p:spPr>
        <p:txBody>
          <a:bodyPr>
            <a:normAutofit/>
          </a:bodyPr>
          <a:lstStyle/>
          <a:p>
            <a:r>
              <a:rPr lang="fr-FR" sz="2000" dirty="0" smtClean="0"/>
              <a:t>Dans le contexte du Règlement Bois de l'UE, « issu d’une récolte légale » signifie récolté dans le respect de la législation applicable dans le pays de récolte ; </a:t>
            </a:r>
          </a:p>
          <a:p>
            <a:r>
              <a:rPr lang="fr-FR" sz="2000" dirty="0" smtClean="0"/>
              <a:t>Par « législation applicable », on entend la législation en vigueur dans le pays de récolte</a:t>
            </a:r>
          </a:p>
          <a:p>
            <a:pPr lvl="1"/>
            <a:r>
              <a:rPr lang="fr-FR" sz="1800" dirty="0" smtClean="0"/>
              <a:t> </a:t>
            </a:r>
            <a:r>
              <a:rPr lang="fr-FR" sz="1800" b="1" dirty="0" smtClean="0"/>
              <a:t>droits de récolter  </a:t>
            </a:r>
            <a:r>
              <a:rPr lang="fr-FR" sz="1800" dirty="0" smtClean="0"/>
              <a:t>du bois dans un périmètre légalement établi,</a:t>
            </a:r>
          </a:p>
          <a:p>
            <a:pPr lvl="1"/>
            <a:r>
              <a:rPr lang="fr-FR" sz="1800" dirty="0" smtClean="0"/>
              <a:t> </a:t>
            </a:r>
            <a:r>
              <a:rPr lang="fr-FR" sz="1800" b="1" dirty="0" smtClean="0"/>
              <a:t>paiement </a:t>
            </a:r>
            <a:r>
              <a:rPr lang="fr-FR" sz="1800" dirty="0" smtClean="0"/>
              <a:t>des droits de récolte et du bois, y compris les taxes liées à la récolte du bois,</a:t>
            </a:r>
          </a:p>
          <a:p>
            <a:pPr lvl="1"/>
            <a:r>
              <a:rPr lang="fr-FR" sz="1800" dirty="0" smtClean="0"/>
              <a:t>La récolte du bois, y compris la </a:t>
            </a:r>
            <a:r>
              <a:rPr lang="fr-FR" sz="1800" b="1" dirty="0" smtClean="0"/>
              <a:t>législation environnementale et forestière, </a:t>
            </a:r>
            <a:r>
              <a:rPr lang="fr-FR" sz="1800" dirty="0" smtClean="0"/>
              <a:t>notamment en matière de gestion des forêts et de conservation de la biodiversité, lorsqu’elle est directement liée à la récolte du bois,</a:t>
            </a:r>
          </a:p>
          <a:p>
            <a:pPr lvl="1"/>
            <a:r>
              <a:rPr lang="fr-FR" sz="1800" b="1" dirty="0" smtClean="0"/>
              <a:t>droits juridiques </a:t>
            </a:r>
            <a:r>
              <a:rPr lang="fr-FR" sz="1800" dirty="0" smtClean="0"/>
              <a:t>des tiers </a:t>
            </a:r>
            <a:r>
              <a:rPr lang="fr-FR" sz="1800" b="1" dirty="0" smtClean="0"/>
              <a:t>relatifs à l’usage et à la propriété </a:t>
            </a:r>
            <a:r>
              <a:rPr lang="fr-FR" sz="1800" dirty="0" smtClean="0"/>
              <a:t>qui sont affectés par la récolte du bois, et </a:t>
            </a:r>
          </a:p>
          <a:p>
            <a:pPr lvl="1"/>
            <a:r>
              <a:rPr lang="fr-FR" sz="1800" b="1" dirty="0" smtClean="0"/>
              <a:t>le commerce et les douanes</a:t>
            </a:r>
            <a:r>
              <a:rPr lang="fr-FR" sz="1800" dirty="0" smtClean="0"/>
              <a:t>, dans la mesure où le secteur forestier est concerné.</a:t>
            </a:r>
          </a:p>
          <a:p>
            <a:pPr marL="385763" lvl="1" indent="0">
              <a:buNone/>
            </a:pPr>
            <a:r>
              <a:rPr lang="fr-FR" sz="1800" dirty="0" smtClean="0"/>
              <a:t>	- législation au point d’exportation du pays de récolte</a:t>
            </a:r>
            <a:endParaRPr lang="en-GB" sz="2000" dirty="0"/>
          </a:p>
        </p:txBody>
      </p:sp>
      <p:sp>
        <p:nvSpPr>
          <p:cNvPr id="4" name="Left Brace 3"/>
          <p:cNvSpPr/>
          <p:nvPr/>
        </p:nvSpPr>
        <p:spPr bwMode="auto">
          <a:xfrm>
            <a:off x="1332862" y="3413992"/>
            <a:ext cx="324446" cy="2304256"/>
          </a:xfrm>
          <a:prstGeom prst="leftBrace">
            <a:avLst/>
          </a:prstGeom>
          <a:no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sz="2400" dirty="0">
              <a:latin typeface="Arial" charset="0"/>
              <a:ea typeface="ヒラギノ角ゴ Pro W3" charset="-128"/>
            </a:endParaRPr>
          </a:p>
        </p:txBody>
      </p:sp>
      <p:sp>
        <p:nvSpPr>
          <p:cNvPr id="5" name="TextBox 4"/>
          <p:cNvSpPr txBox="1"/>
          <p:nvPr/>
        </p:nvSpPr>
        <p:spPr>
          <a:xfrm>
            <a:off x="130629" y="4090631"/>
            <a:ext cx="1202234" cy="1015663"/>
          </a:xfrm>
          <a:prstGeom prst="rect">
            <a:avLst/>
          </a:prstGeom>
          <a:noFill/>
        </p:spPr>
        <p:txBody>
          <a:bodyPr wrap="square" rtlCol="0">
            <a:spAutoFit/>
          </a:bodyPr>
          <a:lstStyle/>
          <a:p>
            <a:r>
              <a:rPr lang="fr-FR" sz="2000" dirty="0" smtClean="0"/>
              <a:t>Lier à la source forestière</a:t>
            </a:r>
            <a:endParaRPr lang="fr-FR" sz="2000" dirty="0"/>
          </a:p>
        </p:txBody>
      </p:sp>
      <p:sp>
        <p:nvSpPr>
          <p:cNvPr id="6" name="Oval 5"/>
          <p:cNvSpPr/>
          <p:nvPr/>
        </p:nvSpPr>
        <p:spPr bwMode="auto">
          <a:xfrm>
            <a:off x="1312765" y="5175410"/>
            <a:ext cx="8910735" cy="1085676"/>
          </a:xfrm>
          <a:prstGeom prst="ellipse">
            <a:avLst/>
          </a:prstGeom>
          <a:noFill/>
          <a:ln w="5715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sz="2400" dirty="0">
              <a:latin typeface="Arial" charset="0"/>
              <a:ea typeface="ヒラギノ角ゴ Pro W3" charset="-128"/>
            </a:endParaRPr>
          </a:p>
        </p:txBody>
      </p:sp>
      <p:sp>
        <p:nvSpPr>
          <p:cNvPr id="7" name="TextBox 6"/>
          <p:cNvSpPr txBox="1"/>
          <p:nvPr/>
        </p:nvSpPr>
        <p:spPr>
          <a:xfrm rot="19998621">
            <a:off x="2976712" y="3510595"/>
            <a:ext cx="5205079" cy="369332"/>
          </a:xfrm>
          <a:prstGeom prst="rect">
            <a:avLst/>
          </a:prstGeom>
          <a:solidFill>
            <a:schemeClr val="accent1"/>
          </a:solidFill>
        </p:spPr>
        <p:txBody>
          <a:bodyPr wrap="none" rtlCol="0">
            <a:spAutoFit/>
          </a:bodyPr>
          <a:lstStyle/>
          <a:p>
            <a:r>
              <a:rPr lang="fr-FR" b="1" dirty="0" smtClean="0">
                <a:solidFill>
                  <a:schemeClr val="bg1"/>
                </a:solidFill>
              </a:rPr>
              <a:t>Cette question est prise en compte par les systèmes</a:t>
            </a:r>
            <a:endParaRPr lang="en-GB" b="1" dirty="0">
              <a:solidFill>
                <a:schemeClr val="bg1"/>
              </a:solidFill>
            </a:endParaRPr>
          </a:p>
        </p:txBody>
      </p:sp>
      <p:sp>
        <p:nvSpPr>
          <p:cNvPr id="8" name="Slide Number Placeholder 7"/>
          <p:cNvSpPr>
            <a:spLocks noGrp="1"/>
          </p:cNvSpPr>
          <p:nvPr>
            <p:ph type="sldNum" sz="quarter" idx="12"/>
          </p:nvPr>
        </p:nvSpPr>
        <p:spPr/>
        <p:txBody>
          <a:bodyPr/>
          <a:lstStyle/>
          <a:p>
            <a:fld id="{A4CE05BE-1510-4BF9-B87A-E3BAF5EBDA19}" type="slidenum">
              <a:rPr lang="zh-TW" altLang="en-US" smtClean="0"/>
              <a:pPr/>
              <a:t>9</a:t>
            </a:fld>
            <a:endParaRPr lang="zh-TW" altLang="en-US"/>
          </a:p>
        </p:txBody>
      </p:sp>
    </p:spTree>
    <p:extLst>
      <p:ext uri="{BB962C8B-B14F-4D97-AF65-F5344CB8AC3E}">
        <p14:creationId xmlns:p14="http://schemas.microsoft.com/office/powerpoint/2010/main" val="2332487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theme/theme1.xml><?xml version="1.0" encoding="utf-8"?>
<a:theme xmlns:a="http://schemas.openxmlformats.org/drawingml/2006/main" name="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7697565874F7A419035B3A2A5AA2B17" ma:contentTypeVersion="0" ma:contentTypeDescription="Create a new document." ma:contentTypeScope="" ma:versionID="8a5c323b4b73b751cf3c724d0204977b">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45D9002-7FC2-459C-9214-2D1014A3FE5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B8DA7481-943E-4E5B-8352-BD86FE0BD4A7}">
  <ds:schemaRefs>
    <ds:schemaRef ds:uri="http://schemas.microsoft.com/sharepoint/v3/contenttype/forms"/>
  </ds:schemaRefs>
</ds:datastoreItem>
</file>

<file path=customXml/itemProps3.xml><?xml version="1.0" encoding="utf-8"?>
<ds:datastoreItem xmlns:ds="http://schemas.openxmlformats.org/officeDocument/2006/customXml" ds:itemID="{71C0B6B9-8D27-4599-A5C9-743F9825D9FD}">
  <ds:schemaRefs>
    <ds:schemaRef ds:uri="http://purl.org/dc/elements/1.1/"/>
    <ds:schemaRef ds:uri="http://www.w3.org/XML/1998/namespace"/>
    <ds:schemaRef ds:uri="http://schemas.openxmlformats.org/package/2006/metadata/core-properties"/>
    <ds:schemaRef ds:uri="http://schemas.microsoft.com/office/2006/documentManagement/types"/>
    <ds:schemaRef ds:uri="http://schemas.microsoft.com/office/infopath/2007/PartnerControls"/>
    <ds:schemaRef ds:uri="http://purl.org/dc/dcmitype/"/>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otalTime>0</TotalTime>
  <Words>1345</Words>
  <Application>Microsoft Office PowerPoint</Application>
  <PresentationFormat>Benutzerdefiniert</PresentationFormat>
  <Paragraphs>161</Paragraphs>
  <Slides>13</Slides>
  <Notes>12</Notes>
  <HiddenSlides>0</HiddenSlides>
  <MMClips>0</MMClips>
  <ScaleCrop>false</ScaleCrop>
  <HeadingPairs>
    <vt:vector size="4" baseType="variant">
      <vt:variant>
        <vt:lpstr>Design</vt:lpstr>
      </vt:variant>
      <vt:variant>
        <vt:i4>2</vt:i4>
      </vt:variant>
      <vt:variant>
        <vt:lpstr>Folientitel</vt:lpstr>
      </vt:variant>
      <vt:variant>
        <vt:i4>13</vt:i4>
      </vt:variant>
    </vt:vector>
  </HeadingPairs>
  <TitlesOfParts>
    <vt:vector size="15" baseType="lpstr">
      <vt:lpstr>Office Theme</vt:lpstr>
      <vt:lpstr>1_Office Theme</vt:lpstr>
      <vt:lpstr>Important : mentions légales – VEUILLEZ LIRE CE QUI SUIT</vt:lpstr>
      <vt:lpstr>Règlement Bois de l'UE – Formation des formateurs</vt:lpstr>
      <vt:lpstr>Respect du Règlement</vt:lpstr>
      <vt:lpstr>Rôle de la certification et des systèmes de vérification tierce partie (1/2)</vt:lpstr>
      <vt:lpstr>Rôle de la certification et des systèmes de vérification tierce partie (2/2)</vt:lpstr>
      <vt:lpstr>Évaluation des systèmes disponibles</vt:lpstr>
      <vt:lpstr>Systèmes évalués</vt:lpstr>
      <vt:lpstr>Résultats de l’évaluation</vt:lpstr>
      <vt:lpstr>FSC et PEFC ok, hormis sur un critère</vt:lpstr>
      <vt:lpstr>Détails concernant les systèmes de vérification de la légalité</vt:lpstr>
      <vt:lpstr>Rôle des systèmes de légalité et de certification (1/2)</vt:lpstr>
      <vt:lpstr>Rôle des systèmes de légalité et de certification (2/2)</vt:lpstr>
      <vt:lpstr>PowerPoint-Präsentation</vt:lpstr>
    </vt:vector>
  </TitlesOfParts>
  <Company>Doherty Associates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Yu-Fern Lee</dc:creator>
  <cp:lastModifiedBy>Christina Lubotzki</cp:lastModifiedBy>
  <cp:revision>72</cp:revision>
  <dcterms:created xsi:type="dcterms:W3CDTF">2013-11-14T15:38:49Z</dcterms:created>
  <dcterms:modified xsi:type="dcterms:W3CDTF">2014-12-01T16:36:53Z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0x010100B7697565874F7A419035B3A2A5AA2B17</vt:lpwstr>
  </property>
</Properties>
</file>